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705"/>
  </p:normalViewPr>
  <p:slideViewPr>
    <p:cSldViewPr snapToGrid="0" snapToObjects="1">
      <p:cViewPr varScale="1">
        <p:scale>
          <a:sx n="101" d="100"/>
          <a:sy n="101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Marie Delupy" userId="b84bb930-edca-4488-b677-94e9b82d8575" providerId="ADAL" clId="{56733361-9391-41EB-B375-95C14DA58082}"/>
    <pc:docChg chg="undo custSel addSld delSld">
      <pc:chgData name="Anne-Marie Delupy" userId="b84bb930-edca-4488-b677-94e9b82d8575" providerId="ADAL" clId="{56733361-9391-41EB-B375-95C14DA58082}" dt="2026-07-06T08:07:43.014" v="1" actId="47"/>
      <pc:docMkLst>
        <pc:docMk/>
      </pc:docMkLst>
      <pc:sldChg chg="add del">
        <pc:chgData name="Anne-Marie Delupy" userId="b84bb930-edca-4488-b677-94e9b82d8575" providerId="ADAL" clId="{56733361-9391-41EB-B375-95C14DA58082}" dt="2026-07-06T08:07:43.014" v="1" actId="47"/>
        <pc:sldMkLst>
          <pc:docMk/>
          <pc:sldMk cId="544392078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8F10-F0D9-4C02-80EA-65DDC771C29C}" type="datetimeFigureOut">
              <a:rPr lang="fr-FR" smtClean="0"/>
              <a:t>06/07/2026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0ACFE-6994-417F-866E-32E506D7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7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51C65-E101-9A44-B1BC-58A004D1042C}" type="datetimeFigureOut">
              <a:rPr lang="fr-FR" smtClean="0"/>
              <a:t>06/07/2026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59D9D-5DFF-4A4B-99CD-70EE47E1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31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59D9D-5DFF-4A4B-99CD-70EE47E144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98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E2F8A3EA-8BFE-C475-7082-3095D349D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78915"/>
            <a:ext cx="7192617" cy="10848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du PPT</a:t>
            </a:r>
            <a:br>
              <a:rPr lang="fr-FR" dirty="0"/>
            </a:br>
            <a:endParaRPr lang="fr-FR" dirty="0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E1615D94-9057-D600-672A-78296B1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276093"/>
            <a:ext cx="2743200" cy="20872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86AB80D-0885-5F42-9664-C9B099B50F4C}" type="datetime1">
              <a:rPr lang="fr-FR" smtClean="0"/>
              <a:t>06/07/2026</a:t>
            </a:fld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09E91C4A-964A-97D2-FBF6-C33F484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276093"/>
            <a:ext cx="2743200" cy="208720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C059B6E-21B8-CD85-EDD5-9696CE7E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346"/>
          <a:stretch/>
        </p:blipFill>
        <p:spPr>
          <a:xfrm>
            <a:off x="7643190" y="1508795"/>
            <a:ext cx="4536110" cy="50609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FF8DD3-9FF3-6F46-C2E8-C86E832C0A76}"/>
              </a:ext>
            </a:extLst>
          </p:cNvPr>
          <p:cNvSpPr/>
          <p:nvPr userDrawn="1"/>
        </p:nvSpPr>
        <p:spPr>
          <a:xfrm>
            <a:off x="0" y="6078330"/>
            <a:ext cx="12192000" cy="805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8A582DC8-AB5D-19EA-F03D-9BF621D4CA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6302426"/>
            <a:ext cx="758723" cy="355762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3F553D8-6A44-72BB-3196-9EA7250F9B4D}"/>
              </a:ext>
            </a:extLst>
          </p:cNvPr>
          <p:cNvCxnSpPr/>
          <p:nvPr userDrawn="1"/>
        </p:nvCxnSpPr>
        <p:spPr>
          <a:xfrm>
            <a:off x="475421" y="586413"/>
            <a:ext cx="11241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3C81941-FB49-7F1C-A5E0-6562A92D8D41}"/>
              </a:ext>
            </a:extLst>
          </p:cNvPr>
          <p:cNvCxnSpPr/>
          <p:nvPr userDrawn="1"/>
        </p:nvCxnSpPr>
        <p:spPr>
          <a:xfrm>
            <a:off x="450021" y="649913"/>
            <a:ext cx="112411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668588"/>
            <a:ext cx="7192963" cy="1001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 baseline="0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/>
              <a:t>Sous titre du PPT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17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B23B9DA-05AC-9A3D-F8E0-26CBA47EDA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531938"/>
            <a:ext cx="3240088" cy="4948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Ajouter une image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63390A8-C59F-02A6-1AB2-6F93BB172E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3488" y="1531938"/>
            <a:ext cx="8116887" cy="4948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Ajouter une image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1615D94-9057-D600-672A-78296B1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276093"/>
            <a:ext cx="2743200" cy="20872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6AB80D-0885-5F42-9664-C9B099B50F4C}" type="datetime1">
              <a:rPr lang="fr-FR" smtClean="0"/>
              <a:pPr/>
              <a:t>06/07/2026</a:t>
            </a:fld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9E91C4A-964A-97D2-FBF6-C33F484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276093"/>
            <a:ext cx="2743200" cy="2087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41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E1615D94-9057-D600-672A-78296B1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276093"/>
            <a:ext cx="2743200" cy="20872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6AB80D-0885-5F42-9664-C9B099B50F4C}" type="datetime1">
              <a:rPr lang="fr-FR" smtClean="0"/>
              <a:pPr/>
              <a:t>06/07/2026</a:t>
            </a:fld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09E91C4A-964A-97D2-FBF6-C33F484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276093"/>
            <a:ext cx="2743200" cy="2087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08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ommai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06AAA-F65B-057F-D15F-B326105C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78916"/>
            <a:ext cx="2262809" cy="4797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41E56A-123E-41A9-7880-1C7B4D7B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301493"/>
            <a:ext cx="2743200" cy="20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0853DC-A439-EB41-9E3E-CC64CB718E4E}" type="datetime1">
              <a:rPr lang="fr-FR" smtClean="0"/>
              <a:t>06/07/2026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EC0329-432F-BC66-2A3A-7250A472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301493"/>
            <a:ext cx="2743200" cy="20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D2D70D7-CEF6-14BD-84BF-8F9E48BE1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1089" y="1379539"/>
            <a:ext cx="4114868" cy="896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17D7D1AA-ABCB-6963-5515-566248B49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1088" y="2276060"/>
            <a:ext cx="4114868" cy="896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5A5A98BD-EF18-3C47-8DFD-EABACD12AB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1088" y="3172581"/>
            <a:ext cx="4114868" cy="896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337478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06AAA-F65B-057F-D15F-B326105C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78916"/>
            <a:ext cx="3454400" cy="4797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section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5A729-7AF1-98F9-7317-90FBDED95411}"/>
              </a:ext>
            </a:extLst>
          </p:cNvPr>
          <p:cNvSpPr/>
          <p:nvPr userDrawn="1"/>
        </p:nvSpPr>
        <p:spPr>
          <a:xfrm>
            <a:off x="0" y="6052930"/>
            <a:ext cx="12192000" cy="805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C341B33B-98EC-4AD7-7BCC-8CF732C18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302426"/>
            <a:ext cx="758723" cy="355762"/>
          </a:xfrm>
          <a:prstGeom prst="rect">
            <a:avLst/>
          </a:prstGeom>
        </p:spPr>
      </p:pic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F088AF3B-2574-A4F0-E290-A42F7A969F44}"/>
              </a:ext>
            </a:extLst>
          </p:cNvPr>
          <p:cNvSpPr txBox="1">
            <a:spLocks/>
          </p:cNvSpPr>
          <p:nvPr userDrawn="1"/>
        </p:nvSpPr>
        <p:spPr>
          <a:xfrm>
            <a:off x="9087677" y="6341166"/>
            <a:ext cx="2743200" cy="208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err="1">
                <a:solidFill>
                  <a:schemeClr val="bg1"/>
                </a:solidFill>
              </a:rPr>
              <a:t>www.ccmsa.msanet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E33407-FDB0-FA7E-1EEC-058CD78DE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348" y="2116595"/>
            <a:ext cx="5393703" cy="1375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de la section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E1615D94-9057-D600-672A-78296B1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276093"/>
            <a:ext cx="2743200" cy="20872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86AB80D-0885-5F42-9664-C9B099B50F4C}" type="datetime1">
              <a:rPr lang="fr-FR" smtClean="0"/>
              <a:t>06/07/2026</a:t>
            </a:fld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09E91C4A-964A-97D2-FBF6-C33F484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276093"/>
            <a:ext cx="2743200" cy="208720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3F553D8-6A44-72BB-3196-9EA7250F9B4D}"/>
              </a:ext>
            </a:extLst>
          </p:cNvPr>
          <p:cNvCxnSpPr/>
          <p:nvPr userDrawn="1"/>
        </p:nvCxnSpPr>
        <p:spPr>
          <a:xfrm>
            <a:off x="475421" y="586413"/>
            <a:ext cx="11241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3C81941-FB49-7F1C-A5E0-6562A92D8D41}"/>
              </a:ext>
            </a:extLst>
          </p:cNvPr>
          <p:cNvCxnSpPr/>
          <p:nvPr userDrawn="1"/>
        </p:nvCxnSpPr>
        <p:spPr>
          <a:xfrm>
            <a:off x="450021" y="649913"/>
            <a:ext cx="112411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0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ous-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06AAA-F65B-057F-D15F-B326105C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78916"/>
            <a:ext cx="6261099" cy="7546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de la sous-section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DAFFB2A-F481-CA86-F10B-BA72AB8CA482}"/>
              </a:ext>
            </a:extLst>
          </p:cNvPr>
          <p:cNvCxnSpPr/>
          <p:nvPr userDrawn="1"/>
        </p:nvCxnSpPr>
        <p:spPr>
          <a:xfrm>
            <a:off x="475421" y="548313"/>
            <a:ext cx="11241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E1615D94-9057-D600-672A-78296B1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276093"/>
            <a:ext cx="2743200" cy="20872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86AB80D-0885-5F42-9664-C9B099B50F4C}" type="datetime1">
              <a:rPr lang="fr-FR" smtClean="0"/>
              <a:t>06/07/2026</a:t>
            </a:fld>
            <a:endParaRPr lang="fr-FR" dirty="0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09E91C4A-964A-97D2-FBF6-C33F484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276093"/>
            <a:ext cx="2743200" cy="208720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39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380239" y="2650500"/>
            <a:ext cx="8707438" cy="322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du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E1615D94-9057-D600-672A-78296B1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276093"/>
            <a:ext cx="2743200" cy="20872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6AB80D-0885-5F42-9664-C9B099B50F4C}" type="datetime1">
              <a:rPr lang="fr-FR" smtClean="0"/>
              <a:pPr/>
              <a:t>06/07/2026</a:t>
            </a:fld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9E91C4A-964A-97D2-FBF6-C33F484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276093"/>
            <a:ext cx="2743200" cy="2087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5406AAA-F65B-057F-D15F-B326105C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78916"/>
            <a:ext cx="5572539" cy="1076049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413715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06AAA-F65B-057F-D15F-B326105C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78916"/>
            <a:ext cx="5572539" cy="1076049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520F379D-902C-5DCF-8B6D-BEBE680D4B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2641181"/>
            <a:ext cx="4811642" cy="321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400" b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effectLst/>
                <a:latin typeface="Arial" panose="020B0604020202020204" pitchFamily="34" charset="0"/>
              </a:rPr>
              <a:t>Titre du paragraphe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B07ADEF7-AB21-7340-0485-BCBF9AE15D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26157" y="3181703"/>
            <a:ext cx="4811643" cy="29436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r>
              <a:rPr lang="fr-FR" dirty="0">
                <a:effectLst/>
                <a:latin typeface="Arial" panose="020B0604020202020204" pitchFamily="34" charset="0"/>
              </a:rPr>
              <a:t>. </a:t>
            </a: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r>
              <a:rPr lang="fr-FR" dirty="0">
                <a:effectLst/>
                <a:latin typeface="Arial" panose="020B0604020202020204" pitchFamily="34" charset="0"/>
              </a:rPr>
              <a:t>. </a:t>
            </a: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r>
              <a:rPr lang="fr-FR" dirty="0"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87C44FE-9240-FE29-B2B6-176F0D8D48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6156" y="2641181"/>
            <a:ext cx="4811644" cy="321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400" b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effectLst/>
                <a:latin typeface="Arial" panose="020B0604020202020204" pitchFamily="34" charset="0"/>
              </a:rPr>
              <a:t>Titre du paragraphe 2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B07ADEF7-AB21-7340-0485-BCBF9AE15D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3181702"/>
            <a:ext cx="4811643" cy="29436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r>
              <a:rPr lang="fr-FR" dirty="0">
                <a:effectLst/>
                <a:latin typeface="Arial" panose="020B0604020202020204" pitchFamily="34" charset="0"/>
              </a:rPr>
              <a:t>. </a:t>
            </a: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r>
              <a:rPr lang="fr-FR" dirty="0">
                <a:effectLst/>
                <a:latin typeface="Arial" panose="020B0604020202020204" pitchFamily="34" charset="0"/>
              </a:rPr>
              <a:t>. </a:t>
            </a: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r>
              <a:rPr lang="fr-FR" dirty="0"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E1615D94-9057-D600-672A-78296B1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276093"/>
            <a:ext cx="2743200" cy="20872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6AB80D-0885-5F42-9664-C9B099B50F4C}" type="datetime1">
              <a:rPr lang="fr-FR" smtClean="0"/>
              <a:pPr/>
              <a:t>06/07/2026</a:t>
            </a:fld>
            <a:endParaRPr lang="fr-FR" dirty="0"/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09E91C4A-964A-97D2-FBF6-C33F484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276093"/>
            <a:ext cx="2743200" cy="2087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72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06AAA-F65B-057F-D15F-B326105C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78916"/>
            <a:ext cx="5156200" cy="792784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A3D07119-7A86-66CC-25F3-1EC2D839E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483027"/>
            <a:ext cx="6273799" cy="27650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endParaRPr lang="fr-FR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7FF096E-9F4B-B799-194F-FF44CBAECC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85000" y="1379538"/>
            <a:ext cx="4728029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/>
              <a:t>Intégrer un visuel/graphique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E1615D94-9057-D600-672A-78296B1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276093"/>
            <a:ext cx="2743200" cy="20872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6AB80D-0885-5F42-9664-C9B099B50F4C}" type="datetime1">
              <a:rPr lang="fr-FR" smtClean="0"/>
              <a:pPr/>
              <a:t>06/07/2026</a:t>
            </a:fld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09E91C4A-964A-97D2-FBF6-C33F484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7" y="276093"/>
            <a:ext cx="2743200" cy="2087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926D33-806E-1342-969B-F27E4DC1415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93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9AA74DF-CDB5-9C57-7EC0-6071983510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19600" y="0"/>
            <a:ext cx="7772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FR" dirty="0"/>
              <a:t>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406AAA-F65B-057F-D15F-B326105C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78916"/>
            <a:ext cx="3087757" cy="1473614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fr-FR" dirty="0"/>
              <a:t>Modifier </a:t>
            </a:r>
            <a:br>
              <a:rPr lang="fr-FR" dirty="0"/>
            </a:br>
            <a:r>
              <a:rPr lang="fr-FR" dirty="0"/>
              <a:t>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A3D07119-7A86-66CC-25F3-1EC2D839E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2969806"/>
            <a:ext cx="3087756" cy="27650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600" b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endParaRPr lang="fr-F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50/50 image et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06AAA-F65B-057F-D15F-B326105C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96063"/>
            <a:ext cx="3467099" cy="1194054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fr-FR" dirty="0"/>
              <a:t>Titre du paragraphe 1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A3D07119-7A86-66CC-25F3-1EC2D839E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4689561"/>
            <a:ext cx="3467098" cy="1261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endParaRPr lang="fr-FR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22C956E-345B-66CE-9D6B-13FD90A93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456" y="4689561"/>
            <a:ext cx="3467098" cy="1261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400" b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endParaRPr lang="fr-FR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C3CA246-93BC-A3CF-D587-31C1C29D68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7011" y="4689561"/>
            <a:ext cx="3467098" cy="1261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400" b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>
                <a:effectLst/>
                <a:latin typeface="Arial" panose="020B0604020202020204" pitchFamily="34" charset="0"/>
              </a:rPr>
              <a:t>Xerum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estia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dolupta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tusantur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uttia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eptatem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quam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occus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enia</a:t>
            </a:r>
            <a:r>
              <a:rPr lang="fr-FR" dirty="0">
                <a:effectLst/>
                <a:latin typeface="Arial" panose="020B0604020202020204" pitchFamily="34" charset="0"/>
              </a:rPr>
              <a:t> con </a:t>
            </a:r>
            <a:r>
              <a:rPr lang="fr-FR" dirty="0" err="1">
                <a:effectLst/>
                <a:latin typeface="Arial" panose="020B0604020202020204" pitchFamily="34" charset="0"/>
              </a:rPr>
              <a:t>repersp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erest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aut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quidis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adis</a:t>
            </a:r>
            <a:r>
              <a:rPr lang="fr-FR" dirty="0">
                <a:effectLst/>
                <a:latin typeface="Arial" panose="020B0604020202020204" pitchFamily="34" charset="0"/>
              </a:rPr>
              <a:t> est, ut </a:t>
            </a:r>
            <a:r>
              <a:rPr lang="fr-FR" dirty="0" err="1">
                <a:effectLst/>
                <a:latin typeface="Arial" panose="020B0604020202020204" pitchFamily="34" charset="0"/>
              </a:rPr>
              <a:t>eseque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landigent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fugia</a:t>
            </a:r>
            <a:r>
              <a:rPr lang="fr-FR" dirty="0">
                <a:effectLst/>
                <a:latin typeface="Arial" panose="020B0604020202020204" pitchFamily="34" charset="0"/>
              </a:rPr>
              <a:t> di </a:t>
            </a:r>
            <a:r>
              <a:rPr lang="fr-FR" dirty="0" err="1">
                <a:effectLst/>
                <a:latin typeface="Arial" panose="020B0604020202020204" pitchFamily="34" charset="0"/>
              </a:rPr>
              <a:t>invel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imus</a:t>
            </a:r>
            <a:r>
              <a:rPr lang="fr-FR" dirty="0">
                <a:effectLst/>
                <a:latin typeface="Arial" panose="020B0604020202020204" pitchFamily="34" charset="0"/>
              </a:rPr>
              <a:t>, </a:t>
            </a:r>
            <a:r>
              <a:rPr lang="fr-FR" dirty="0" err="1">
                <a:effectLst/>
                <a:latin typeface="Arial" panose="020B0604020202020204" pitchFamily="34" charset="0"/>
              </a:rPr>
              <a:t>sum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sed</a:t>
            </a:r>
            <a:r>
              <a:rPr lang="fr-FR" dirty="0">
                <a:effectLst/>
                <a:latin typeface="Arial" panose="020B0604020202020204" pitchFamily="34" charset="0"/>
              </a:rPr>
              <a:t> ut </a:t>
            </a:r>
            <a:r>
              <a:rPr lang="fr-FR" dirty="0" err="1">
                <a:effectLst/>
                <a:latin typeface="Arial" panose="020B0604020202020204" pitchFamily="34" charset="0"/>
              </a:rPr>
              <a:t>lam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fuglis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excea</a:t>
            </a:r>
            <a:endParaRPr lang="fr-FR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30C7202-9241-11A0-C040-1B7A5F760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6388" y="3295650"/>
            <a:ext cx="3468026" cy="1194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dirty="0"/>
              <a:t>Titre du paragraphe 2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674B984D-6D3C-E748-DB54-C32F0F01D9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7011" y="3295650"/>
            <a:ext cx="3468026" cy="1194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dirty="0"/>
              <a:t>Titre du paragraphe 3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329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r>
              <a:rPr lang="fr-FR" dirty="0"/>
              <a:t>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8638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0C7296-ADFE-6537-B1D7-AF5956F84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377693"/>
            <a:ext cx="2743200" cy="208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71595A-13BB-BB40-ACAB-37A8CF74841D}" type="datetime1">
              <a:rPr lang="fr-FR" smtClean="0"/>
              <a:t>06/07/2026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D3CA07-85F9-1634-6D0F-9B2918767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7677" y="377693"/>
            <a:ext cx="2743200" cy="208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A5E37CE-B787-7C20-E6F9-48568E765E5F}"/>
              </a:ext>
            </a:extLst>
          </p:cNvPr>
          <p:cNvCxnSpPr/>
          <p:nvPr userDrawn="1"/>
        </p:nvCxnSpPr>
        <p:spPr>
          <a:xfrm>
            <a:off x="475421" y="586413"/>
            <a:ext cx="112411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3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6" r:id="rId4"/>
    <p:sldLayoutId id="2147483673" r:id="rId5"/>
    <p:sldLayoutId id="2147483669" r:id="rId6"/>
    <p:sldLayoutId id="2147483661" r:id="rId7"/>
    <p:sldLayoutId id="2147483665" r:id="rId8"/>
    <p:sldLayoutId id="2147483667" r:id="rId9"/>
    <p:sldLayoutId id="2147483668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B80D-0885-5F42-9664-C9B099B50F4C}" type="datetime1">
              <a:rPr lang="fr-FR" smtClean="0"/>
              <a:t>06/07/2026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6D33-806E-1342-969B-F27E4DC1415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Mardi 7 JUILLET 2026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E079E09-B435-4B15-B79E-762F9B32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79538"/>
            <a:ext cx="7192963" cy="1084262"/>
          </a:xfrm>
        </p:spPr>
        <p:txBody>
          <a:bodyPr anchor="b">
            <a:normAutofit/>
          </a:bodyPr>
          <a:lstStyle/>
          <a:p>
            <a:r>
              <a:rPr lang="en-US" sz="2500" dirty="0" err="1"/>
              <a:t>Prévenir</a:t>
            </a:r>
            <a:r>
              <a:rPr lang="en-US" sz="2500" dirty="0"/>
              <a:t> les </a:t>
            </a:r>
            <a:r>
              <a:rPr lang="en-US" sz="2500" dirty="0" err="1"/>
              <a:t>risques</a:t>
            </a:r>
            <a:r>
              <a:rPr lang="en-US" sz="2500" dirty="0"/>
              <a:t> </a:t>
            </a:r>
            <a:r>
              <a:rPr lang="en-US" sz="2500" dirty="0" err="1"/>
              <a:t>liés</a:t>
            </a:r>
            <a:r>
              <a:rPr lang="en-US" sz="2500" dirty="0"/>
              <a:t> aux fortes </a:t>
            </a:r>
            <a:r>
              <a:rPr lang="en-US" sz="2500" dirty="0" err="1"/>
              <a:t>chaleurs</a:t>
            </a:r>
            <a:r>
              <a:rPr lang="en-US" sz="2500" dirty="0"/>
              <a:t> au travail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DC7B4905-25A9-4D38-952D-0F7B7EDE7934}"/>
              </a:ext>
            </a:extLst>
          </p:cNvPr>
          <p:cNvSpPr txBox="1">
            <a:spLocks/>
          </p:cNvSpPr>
          <p:nvPr/>
        </p:nvSpPr>
        <p:spPr>
          <a:xfrm>
            <a:off x="861849" y="3675680"/>
            <a:ext cx="7091855" cy="548640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3"/>
                </a:solidFill>
              </a:rPr>
              <a:t>Mesures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essentielles</a:t>
            </a:r>
            <a:r>
              <a:rPr lang="en-US" dirty="0">
                <a:solidFill>
                  <a:schemeClr val="accent3"/>
                </a:solidFill>
              </a:rPr>
              <a:t> pour assurer la </a:t>
            </a:r>
            <a:r>
              <a:rPr lang="en-US" dirty="0" err="1">
                <a:solidFill>
                  <a:schemeClr val="accent3"/>
                </a:solidFill>
              </a:rPr>
              <a:t>sécurité</a:t>
            </a:r>
            <a:r>
              <a:rPr lang="en-US" dirty="0">
                <a:solidFill>
                  <a:schemeClr val="accent3"/>
                </a:solidFill>
              </a:rPr>
              <a:t> des </a:t>
            </a:r>
            <a:r>
              <a:rPr lang="en-US" dirty="0" err="1">
                <a:solidFill>
                  <a:schemeClr val="accent3"/>
                </a:solidFill>
              </a:rPr>
              <a:t>employés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98F1FD-E776-42E6-A6E1-577CE0C4F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85" y="4154302"/>
            <a:ext cx="2410161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8742" y="500220"/>
            <a:ext cx="4059621" cy="1473614"/>
          </a:xfrm>
        </p:spPr>
        <p:txBody>
          <a:bodyPr/>
          <a:lstStyle/>
          <a:p>
            <a:r>
              <a:rPr lang="en-US" dirty="0"/>
              <a:t>Les messages </a:t>
            </a:r>
            <a:r>
              <a:rPr lang="en-US" dirty="0" err="1"/>
              <a:t>essentiels</a:t>
            </a:r>
            <a:r>
              <a:rPr lang="en-US" dirty="0"/>
              <a:t> à </a:t>
            </a:r>
            <a:r>
              <a:rPr lang="en-US" dirty="0" err="1"/>
              <a:t>retenir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-26278" y="2262351"/>
            <a:ext cx="4506313" cy="5494283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Anticipation des </a:t>
            </a:r>
            <a:r>
              <a:rPr lang="en-US" sz="1400" b="1" dirty="0" err="1">
                <a:latin typeface="+mj-lt"/>
              </a:rPr>
              <a:t>épisodes</a:t>
            </a:r>
            <a:r>
              <a:rPr lang="en-US" sz="1400" b="1" dirty="0">
                <a:latin typeface="+mj-lt"/>
              </a:rPr>
              <a:t> de </a:t>
            </a:r>
            <a:r>
              <a:rPr lang="en-US" sz="1400" b="1" dirty="0" err="1">
                <a:latin typeface="+mj-lt"/>
              </a:rPr>
              <a:t>chaleur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>
                <a:latin typeface="+mj-lt"/>
              </a:rPr>
              <a:t>Il </a:t>
            </a:r>
            <a:r>
              <a:rPr lang="en-US" sz="1400" dirty="0" err="1">
                <a:latin typeface="+mj-lt"/>
              </a:rPr>
              <a:t>est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essentiel</a:t>
            </a:r>
            <a:r>
              <a:rPr lang="en-US" sz="1400" dirty="0">
                <a:latin typeface="+mj-lt"/>
              </a:rPr>
              <a:t> de </a:t>
            </a:r>
            <a:r>
              <a:rPr lang="en-US" sz="1400" dirty="0" err="1">
                <a:latin typeface="+mj-lt"/>
              </a:rPr>
              <a:t>prévoir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d’adapter</a:t>
            </a:r>
            <a:r>
              <a:rPr lang="en-US" sz="1400" dirty="0">
                <a:latin typeface="+mj-lt"/>
              </a:rPr>
              <a:t> les conditions de travail </a:t>
            </a: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fonction</a:t>
            </a:r>
            <a:r>
              <a:rPr lang="en-US" sz="1400" dirty="0">
                <a:latin typeface="+mj-lt"/>
              </a:rPr>
              <a:t> des </a:t>
            </a:r>
            <a:r>
              <a:rPr lang="en-US" sz="1400" dirty="0" err="1">
                <a:latin typeface="+mj-lt"/>
              </a:rPr>
              <a:t>épisodes</a:t>
            </a:r>
            <a:r>
              <a:rPr lang="en-US" sz="1400" dirty="0">
                <a:latin typeface="+mj-lt"/>
              </a:rPr>
              <a:t> de </a:t>
            </a:r>
            <a:r>
              <a:rPr lang="en-US" sz="1400" dirty="0" err="1">
                <a:latin typeface="+mj-lt"/>
              </a:rPr>
              <a:t>chaleur</a:t>
            </a:r>
            <a:r>
              <a:rPr lang="en-US" sz="1400" dirty="0">
                <a:latin typeface="+mj-lt"/>
              </a:rPr>
              <a:t> pour assurer la </a:t>
            </a:r>
            <a:r>
              <a:rPr lang="en-US" sz="1400" dirty="0" err="1">
                <a:latin typeface="+mj-lt"/>
              </a:rPr>
              <a:t>sécurité</a:t>
            </a:r>
            <a:r>
              <a:rPr lang="en-US" sz="1400" dirty="0">
                <a:latin typeface="+mj-lt"/>
              </a:rPr>
              <a:t> des </a:t>
            </a:r>
            <a:r>
              <a:rPr lang="en-US" sz="1400" dirty="0" err="1">
                <a:latin typeface="+mj-lt"/>
              </a:rPr>
              <a:t>employés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 err="1">
                <a:latin typeface="+mj-lt"/>
              </a:rPr>
              <a:t>Hydratation</a:t>
            </a:r>
            <a:r>
              <a:rPr lang="en-US" sz="1400" b="1" dirty="0">
                <a:latin typeface="+mj-lt"/>
              </a:rPr>
              <a:t> et pauses </a:t>
            </a:r>
            <a:r>
              <a:rPr lang="en-US" sz="1400" b="1" dirty="0" err="1">
                <a:latin typeface="+mj-lt"/>
              </a:rPr>
              <a:t>régulières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Veiller</a:t>
            </a:r>
            <a:r>
              <a:rPr lang="en-US" sz="1400" dirty="0">
                <a:latin typeface="+mj-lt"/>
              </a:rPr>
              <a:t> à </a:t>
            </a:r>
            <a:r>
              <a:rPr lang="en-US" sz="1400" dirty="0" err="1">
                <a:latin typeface="+mj-lt"/>
              </a:rPr>
              <a:t>une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hydratation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constante</a:t>
            </a:r>
            <a:r>
              <a:rPr lang="en-US" sz="1400" dirty="0">
                <a:latin typeface="+mj-lt"/>
              </a:rPr>
              <a:t> et à des pauses </a:t>
            </a:r>
            <a:r>
              <a:rPr lang="en-US" sz="1400" dirty="0" err="1">
                <a:latin typeface="+mj-lt"/>
              </a:rPr>
              <a:t>fréquentes</a:t>
            </a:r>
            <a:r>
              <a:rPr lang="en-US" sz="1400" dirty="0">
                <a:latin typeface="+mj-lt"/>
              </a:rPr>
              <a:t> dans des </a:t>
            </a:r>
            <a:r>
              <a:rPr lang="en-US" sz="1400" dirty="0" err="1">
                <a:latin typeface="+mj-lt"/>
              </a:rPr>
              <a:t>espaces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rafraîchis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est</a:t>
            </a:r>
            <a:r>
              <a:rPr lang="en-US" sz="1400" dirty="0">
                <a:latin typeface="+mj-lt"/>
              </a:rPr>
              <a:t> crucial pour </a:t>
            </a:r>
            <a:r>
              <a:rPr lang="en-US" sz="1400" dirty="0" err="1">
                <a:latin typeface="+mj-lt"/>
              </a:rPr>
              <a:t>prévenir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effets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néfastes</a:t>
            </a:r>
            <a:r>
              <a:rPr lang="en-US" sz="1400" dirty="0">
                <a:latin typeface="+mj-lt"/>
              </a:rPr>
              <a:t> de la </a:t>
            </a:r>
            <a:r>
              <a:rPr lang="en-US" sz="1400" dirty="0" err="1">
                <a:latin typeface="+mj-lt"/>
              </a:rPr>
              <a:t>chaleur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Formation et </a:t>
            </a:r>
            <a:r>
              <a:rPr lang="en-US" sz="1400" b="1" dirty="0" err="1">
                <a:latin typeface="+mj-lt"/>
              </a:rPr>
              <a:t>réaction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rapide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>
                <a:latin typeface="+mj-lt"/>
              </a:rPr>
              <a:t>Former les </a:t>
            </a:r>
            <a:r>
              <a:rPr lang="en-US" sz="1400" dirty="0" err="1">
                <a:latin typeface="+mj-lt"/>
              </a:rPr>
              <a:t>équipes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réagir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immédiatement</a:t>
            </a:r>
            <a:r>
              <a:rPr lang="en-US" sz="1400" dirty="0">
                <a:latin typeface="+mj-lt"/>
              </a:rPr>
              <a:t> aux premiers </a:t>
            </a:r>
            <a:r>
              <a:rPr lang="en-US" sz="1400" dirty="0" err="1">
                <a:latin typeface="+mj-lt"/>
              </a:rPr>
              <a:t>symptômes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permettent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d’éviter</a:t>
            </a:r>
            <a:r>
              <a:rPr lang="en-US" sz="1400" dirty="0">
                <a:latin typeface="+mj-lt"/>
              </a:rPr>
              <a:t> les complications </a:t>
            </a:r>
            <a:r>
              <a:rPr lang="en-US" sz="1400" dirty="0" err="1">
                <a:latin typeface="+mj-lt"/>
              </a:rPr>
              <a:t>liées</a:t>
            </a:r>
            <a:r>
              <a:rPr lang="en-US" sz="1400" dirty="0">
                <a:latin typeface="+mj-lt"/>
              </a:rPr>
              <a:t> à la </a:t>
            </a:r>
            <a:r>
              <a:rPr lang="en-US" sz="1400" dirty="0" err="1">
                <a:latin typeface="+mj-lt"/>
              </a:rPr>
              <a:t>chaleur</a:t>
            </a:r>
            <a:r>
              <a:rPr lang="en-US" sz="1400" dirty="0">
                <a:latin typeface="+mj-lt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C0B17C-D90D-4494-87CB-D28628E0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91" y="0"/>
            <a:ext cx="5129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500220"/>
            <a:ext cx="3087757" cy="1473614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objectifs</a:t>
            </a:r>
            <a:r>
              <a:rPr lang="en-US" dirty="0"/>
              <a:t> du </a:t>
            </a:r>
            <a:r>
              <a:rPr lang="en-US" dirty="0" err="1"/>
              <a:t>webinaire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2833054"/>
            <a:ext cx="4506312" cy="5494283"/>
          </a:xfrm>
        </p:spPr>
        <p:txBody>
          <a:bodyPr>
            <a:normAutofit/>
          </a:bodyPr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 err="1"/>
              <a:t>Sensibiliser</a:t>
            </a:r>
            <a:r>
              <a:rPr lang="en-US" sz="1400" dirty="0"/>
              <a:t>, </a:t>
            </a:r>
            <a:r>
              <a:rPr lang="en-US" sz="1400" dirty="0" err="1"/>
              <a:t>prévenir</a:t>
            </a:r>
            <a:r>
              <a:rPr lang="en-US" sz="1400" dirty="0"/>
              <a:t> et </a:t>
            </a:r>
            <a:r>
              <a:rPr lang="en-US" sz="1400" dirty="0" err="1"/>
              <a:t>protéger</a:t>
            </a:r>
            <a:r>
              <a:rPr lang="en-US" sz="1400" dirty="0"/>
              <a:t> pour </a:t>
            </a:r>
            <a:r>
              <a:rPr lang="en-US" sz="1400" dirty="0" err="1"/>
              <a:t>garantir</a:t>
            </a:r>
            <a:r>
              <a:rPr lang="en-US" sz="1400" dirty="0"/>
              <a:t> la </a:t>
            </a:r>
            <a:r>
              <a:rPr lang="en-US" sz="1400" dirty="0" err="1"/>
              <a:t>santé</a:t>
            </a:r>
            <a:r>
              <a:rPr lang="en-US" sz="1400" dirty="0"/>
              <a:t> et la </a:t>
            </a:r>
            <a:r>
              <a:rPr lang="en-US" sz="1400" dirty="0" err="1"/>
              <a:t>sécurité</a:t>
            </a:r>
            <a:r>
              <a:rPr lang="en-US" sz="1400" dirty="0"/>
              <a:t> face aux fortes </a:t>
            </a:r>
            <a:r>
              <a:rPr lang="en-US" sz="1400" dirty="0" err="1"/>
              <a:t>chaleurs</a:t>
            </a:r>
            <a:r>
              <a:rPr lang="en-US" sz="1400" dirty="0"/>
              <a:t>.</a:t>
            </a:r>
          </a:p>
          <a:p>
            <a:pPr lvl="0">
              <a:spcBef>
                <a:spcPts val="2500"/>
              </a:spcBef>
            </a:pPr>
            <a:r>
              <a:rPr lang="en-US" sz="1400" b="1" dirty="0"/>
              <a:t>Adaptation de </a:t>
            </a:r>
            <a:r>
              <a:rPr lang="en-US" sz="1400" b="1" dirty="0" err="1"/>
              <a:t>l’organisation</a:t>
            </a:r>
            <a:r>
              <a:rPr lang="en-US" sz="1400" b="1" dirty="0"/>
              <a:t> du travail</a:t>
            </a:r>
          </a:p>
          <a:p>
            <a:pPr marL="0" lvl="1" indent="0">
              <a:buNone/>
            </a:pPr>
            <a:r>
              <a:rPr lang="en-US" sz="1400" dirty="0"/>
              <a:t>Le </a:t>
            </a:r>
            <a:r>
              <a:rPr lang="en-US" sz="1400" dirty="0" err="1"/>
              <a:t>webinaire</a:t>
            </a:r>
            <a:r>
              <a:rPr lang="en-US" sz="1400" dirty="0"/>
              <a:t> propose des </a:t>
            </a:r>
            <a:r>
              <a:rPr lang="en-US" sz="1400" dirty="0" err="1"/>
              <a:t>clés</a:t>
            </a:r>
            <a:r>
              <a:rPr lang="en-US" sz="1400" dirty="0"/>
              <a:t> pour adapter </a:t>
            </a:r>
            <a:r>
              <a:rPr lang="en-US" sz="1400" dirty="0" err="1"/>
              <a:t>l’organisation</a:t>
            </a:r>
            <a:r>
              <a:rPr lang="en-US" sz="1400" dirty="0"/>
              <a:t> du travail, </a:t>
            </a:r>
            <a:r>
              <a:rPr lang="en-US" sz="1400" dirty="0" err="1"/>
              <a:t>notamment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période</a:t>
            </a:r>
            <a:r>
              <a:rPr lang="en-US" sz="1400" dirty="0"/>
              <a:t> de vigilance </a:t>
            </a:r>
            <a:r>
              <a:rPr lang="en-US" sz="1400" dirty="0" err="1"/>
              <a:t>météorologique</a:t>
            </a:r>
            <a:r>
              <a:rPr lang="en-US" sz="1400" dirty="0"/>
              <a:t>.</a:t>
            </a:r>
          </a:p>
          <a:p>
            <a:pPr lvl="0">
              <a:spcBef>
                <a:spcPts val="2500"/>
              </a:spcBef>
            </a:pPr>
            <a:r>
              <a:rPr lang="en-US" sz="1400" b="1" dirty="0"/>
              <a:t>Respect des obligations </a:t>
            </a:r>
            <a:r>
              <a:rPr lang="en-US" sz="1400" b="1" dirty="0" err="1"/>
              <a:t>réglementaires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/>
              <a:t>Il </a:t>
            </a:r>
            <a:r>
              <a:rPr lang="en-US" sz="1400" dirty="0" err="1"/>
              <a:t>clarifie</a:t>
            </a:r>
            <a:r>
              <a:rPr lang="en-US" sz="1400" dirty="0"/>
              <a:t> les obligations des </a:t>
            </a:r>
            <a:r>
              <a:rPr lang="en-US" sz="1400" dirty="0" err="1"/>
              <a:t>employeurs</a:t>
            </a:r>
            <a:r>
              <a:rPr lang="en-US" sz="1400" dirty="0"/>
              <a:t> </a:t>
            </a:r>
            <a:r>
              <a:rPr lang="en-US" sz="1400" dirty="0" err="1"/>
              <a:t>concernant</a:t>
            </a:r>
            <a:r>
              <a:rPr lang="en-US" sz="1400" dirty="0"/>
              <a:t> la </a:t>
            </a:r>
            <a:r>
              <a:rPr lang="en-US" sz="1400" dirty="0" err="1"/>
              <a:t>prévention</a:t>
            </a:r>
            <a:r>
              <a:rPr lang="en-US" sz="1400" dirty="0"/>
              <a:t> du </a:t>
            </a:r>
            <a:r>
              <a:rPr lang="en-US" sz="1400" dirty="0" err="1"/>
              <a:t>risque</a:t>
            </a:r>
            <a:r>
              <a:rPr lang="en-US" sz="1400" dirty="0"/>
              <a:t> </a:t>
            </a:r>
            <a:r>
              <a:rPr lang="en-US" sz="1400" dirty="0" err="1"/>
              <a:t>chaleur</a:t>
            </a:r>
            <a:r>
              <a:rPr lang="en-US" sz="1400" dirty="0"/>
              <a:t> au travail.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E992D8-A3D4-4030-B490-D8933B2FE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"/>
          <a:stretch/>
        </p:blipFill>
        <p:spPr>
          <a:xfrm>
            <a:off x="4498695" y="0"/>
            <a:ext cx="770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0222" y="405626"/>
            <a:ext cx="3087757" cy="1473614"/>
          </a:xfrm>
        </p:spPr>
        <p:txBody>
          <a:bodyPr/>
          <a:lstStyle/>
          <a:p>
            <a:r>
              <a:rPr lang="en-US" sz="3200" dirty="0" err="1"/>
              <a:t>Pourquoi</a:t>
            </a:r>
            <a:r>
              <a:rPr lang="en-US" sz="3200" dirty="0"/>
              <a:t> </a:t>
            </a:r>
            <a:r>
              <a:rPr lang="en-US" sz="3200" dirty="0" err="1"/>
              <a:t>agir</a:t>
            </a:r>
            <a:r>
              <a:rPr lang="en-US" sz="3200" dirty="0"/>
              <a:t> face aux fortes </a:t>
            </a:r>
            <a:r>
              <a:rPr lang="en-US" sz="3200" dirty="0" err="1"/>
              <a:t>chaleurs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945" y="1879240"/>
            <a:ext cx="4506312" cy="5494283"/>
          </a:xfrm>
        </p:spPr>
        <p:txBody>
          <a:bodyPr>
            <a:normAutofit/>
          </a:bodyPr>
          <a:lstStyle/>
          <a:p>
            <a:pPr lvl="0">
              <a:spcBef>
                <a:spcPts val="2500"/>
              </a:spcBef>
            </a:pPr>
            <a:r>
              <a:rPr lang="en-US" sz="1400" b="1" dirty="0" err="1"/>
              <a:t>Risques</a:t>
            </a:r>
            <a:r>
              <a:rPr lang="en-US" sz="1400" b="1" dirty="0"/>
              <a:t> pour la </a:t>
            </a:r>
            <a:r>
              <a:rPr lang="en-US" sz="1400" b="1" dirty="0" err="1"/>
              <a:t>santé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/>
              <a:t>La </a:t>
            </a:r>
            <a:r>
              <a:rPr lang="en-US" sz="1400" dirty="0" err="1"/>
              <a:t>déshydratation</a:t>
            </a:r>
            <a:r>
              <a:rPr lang="en-US" sz="1400" dirty="0"/>
              <a:t>, </a:t>
            </a:r>
            <a:r>
              <a:rPr lang="en-US" sz="1400" dirty="0" err="1"/>
              <a:t>l’épuisement</a:t>
            </a:r>
            <a:r>
              <a:rPr lang="en-US" sz="1400" dirty="0"/>
              <a:t> </a:t>
            </a:r>
            <a:r>
              <a:rPr lang="en-US" sz="1400" dirty="0" err="1"/>
              <a:t>thermique</a:t>
            </a:r>
            <a:r>
              <a:rPr lang="en-US" sz="1400" dirty="0"/>
              <a:t> et le coup de </a:t>
            </a:r>
            <a:r>
              <a:rPr lang="en-US" sz="1400" dirty="0" err="1"/>
              <a:t>chaleur</a:t>
            </a:r>
            <a:r>
              <a:rPr lang="en-US" sz="1400" dirty="0"/>
              <a:t> </a:t>
            </a:r>
            <a:r>
              <a:rPr lang="en-US" sz="1400" dirty="0" err="1"/>
              <a:t>peuvent</a:t>
            </a:r>
            <a:r>
              <a:rPr lang="en-US" sz="1400" dirty="0"/>
              <a:t> </a:t>
            </a:r>
            <a:r>
              <a:rPr lang="en-US" sz="1400" dirty="0" err="1"/>
              <a:t>entraîner</a:t>
            </a:r>
            <a:r>
              <a:rPr lang="en-US" sz="1400" dirty="0"/>
              <a:t> des </a:t>
            </a:r>
            <a:r>
              <a:rPr lang="en-US" sz="1400" dirty="0" err="1"/>
              <a:t>conséquences</a:t>
            </a:r>
            <a:r>
              <a:rPr lang="en-US" sz="1400" dirty="0"/>
              <a:t> graves </a:t>
            </a:r>
            <a:r>
              <a:rPr lang="en-US" sz="1400" dirty="0" err="1"/>
              <a:t>voire</a:t>
            </a:r>
            <a:r>
              <a:rPr lang="en-US" sz="1400" dirty="0"/>
              <a:t> </a:t>
            </a:r>
            <a:r>
              <a:rPr lang="en-US" sz="1400" dirty="0" err="1"/>
              <a:t>mortelles</a:t>
            </a:r>
            <a:r>
              <a:rPr lang="en-US" sz="1400" dirty="0"/>
              <a:t>.</a:t>
            </a:r>
          </a:p>
          <a:p>
            <a:pPr lvl="0">
              <a:spcBef>
                <a:spcPts val="2500"/>
              </a:spcBef>
            </a:pPr>
            <a:r>
              <a:rPr lang="en-US" sz="1400" b="1" dirty="0"/>
              <a:t>Impact sur la vigilance</a:t>
            </a:r>
          </a:p>
          <a:p>
            <a:pPr marL="0" lvl="1" indent="0">
              <a:buNone/>
            </a:pPr>
            <a:r>
              <a:rPr lang="en-US" sz="1400" dirty="0"/>
              <a:t>La </a:t>
            </a:r>
            <a:r>
              <a:rPr lang="en-US" sz="1400" dirty="0" err="1"/>
              <a:t>chaleur</a:t>
            </a:r>
            <a:r>
              <a:rPr lang="en-US" sz="1400" dirty="0"/>
              <a:t> excessive </a:t>
            </a:r>
            <a:r>
              <a:rPr lang="en-US" sz="1400" dirty="0" err="1"/>
              <a:t>diminue</a:t>
            </a:r>
            <a:r>
              <a:rPr lang="en-US" sz="1400" dirty="0"/>
              <a:t> la vigilance et les </a:t>
            </a:r>
            <a:r>
              <a:rPr lang="en-US" sz="1400" dirty="0" err="1"/>
              <a:t>capacités</a:t>
            </a:r>
            <a:r>
              <a:rPr lang="en-US" sz="1400" dirty="0"/>
              <a:t> physiques, </a:t>
            </a:r>
            <a:r>
              <a:rPr lang="en-US" sz="1400" dirty="0" err="1"/>
              <a:t>augmentant</a:t>
            </a:r>
            <a:r>
              <a:rPr lang="en-US" sz="1400" dirty="0"/>
              <a:t> le </a:t>
            </a:r>
            <a:r>
              <a:rPr lang="en-US" sz="1400" dirty="0" err="1"/>
              <a:t>risque</a:t>
            </a:r>
            <a:r>
              <a:rPr lang="en-US" sz="1400" dirty="0"/>
              <a:t> </a:t>
            </a:r>
            <a:r>
              <a:rPr lang="en-US" sz="1400" dirty="0" err="1"/>
              <a:t>d’accidents</a:t>
            </a:r>
            <a:r>
              <a:rPr lang="en-US" sz="1400" dirty="0"/>
              <a:t> de travail.</a:t>
            </a:r>
          </a:p>
          <a:p>
            <a:pPr lvl="0">
              <a:spcBef>
                <a:spcPts val="2500"/>
              </a:spcBef>
            </a:pPr>
            <a:r>
              <a:rPr lang="en-US" sz="1400" b="1" dirty="0" err="1"/>
              <a:t>Groupes</a:t>
            </a:r>
            <a:r>
              <a:rPr lang="en-US" sz="1400" b="1" dirty="0"/>
              <a:t> à </a:t>
            </a:r>
            <a:r>
              <a:rPr lang="en-US" sz="1400" b="1" dirty="0" err="1"/>
              <a:t>risque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/>
              <a:t>Les </a:t>
            </a:r>
            <a:r>
              <a:rPr lang="en-US" sz="1400" dirty="0" err="1"/>
              <a:t>travailleurs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extérieur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dans des </a:t>
            </a:r>
            <a:r>
              <a:rPr lang="en-US" sz="1400" dirty="0" err="1"/>
              <a:t>environnements</a:t>
            </a:r>
            <a:r>
              <a:rPr lang="en-US" sz="1400" dirty="0"/>
              <a:t> </a:t>
            </a:r>
            <a:r>
              <a:rPr lang="en-US" sz="1400" dirty="0" err="1"/>
              <a:t>chauds</a:t>
            </a:r>
            <a:r>
              <a:rPr lang="en-US" sz="1400" dirty="0"/>
              <a:t> </a:t>
            </a:r>
            <a:r>
              <a:rPr lang="en-US" sz="1400" dirty="0" err="1"/>
              <a:t>comme</a:t>
            </a:r>
            <a:r>
              <a:rPr lang="en-US" sz="1400" dirty="0"/>
              <a:t> les </a:t>
            </a:r>
            <a:r>
              <a:rPr lang="en-US" sz="1400" dirty="0" err="1"/>
              <a:t>chantiers</a:t>
            </a:r>
            <a:r>
              <a:rPr lang="en-US" sz="1400" dirty="0"/>
              <a:t> </a:t>
            </a:r>
            <a:r>
              <a:rPr lang="en-US" sz="1400" dirty="0" err="1"/>
              <a:t>saisonniers</a:t>
            </a:r>
            <a:r>
              <a:rPr lang="en-US" sz="1400" dirty="0"/>
              <a:t> </a:t>
            </a:r>
            <a:r>
              <a:rPr lang="en-US" sz="1400" dirty="0" err="1"/>
              <a:t>sont</a:t>
            </a:r>
            <a:r>
              <a:rPr lang="en-US" sz="1400" dirty="0"/>
              <a:t> </a:t>
            </a:r>
            <a:r>
              <a:rPr lang="en-US" sz="1400" dirty="0" err="1"/>
              <a:t>particulièrement</a:t>
            </a:r>
            <a:r>
              <a:rPr lang="en-US" sz="1400" dirty="0"/>
              <a:t> </a:t>
            </a:r>
            <a:r>
              <a:rPr lang="en-US" sz="1400" dirty="0" err="1"/>
              <a:t>vulnérables</a:t>
            </a:r>
            <a:r>
              <a:rPr lang="en-US" sz="1400" dirty="0"/>
              <a:t> aux fortes </a:t>
            </a:r>
            <a:r>
              <a:rPr lang="en-US" sz="1400" dirty="0" err="1"/>
              <a:t>chaleurs</a:t>
            </a:r>
            <a:r>
              <a:rPr lang="en-US" sz="1400" dirty="0"/>
              <a:t>.</a:t>
            </a:r>
          </a:p>
          <a:p>
            <a:pPr lvl="0">
              <a:spcBef>
                <a:spcPts val="2500"/>
              </a:spcBef>
            </a:pPr>
            <a:r>
              <a:rPr lang="en-US" sz="1400" b="1" dirty="0" err="1"/>
              <a:t>Prévention</a:t>
            </a:r>
            <a:r>
              <a:rPr lang="en-US" sz="1400" b="1" dirty="0"/>
              <a:t> </a:t>
            </a:r>
            <a:r>
              <a:rPr lang="en-US" sz="1400" b="1" dirty="0" err="1"/>
              <a:t>nécessaire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/>
              <a:t>La </a:t>
            </a:r>
            <a:r>
              <a:rPr lang="en-US" sz="1400" dirty="0" err="1"/>
              <a:t>prévention</a:t>
            </a:r>
            <a:r>
              <a:rPr lang="en-US" sz="1400" dirty="0"/>
              <a:t> du </a:t>
            </a:r>
            <a:r>
              <a:rPr lang="en-US" sz="1400" dirty="0" err="1"/>
              <a:t>risque</a:t>
            </a:r>
            <a:r>
              <a:rPr lang="en-US" sz="1400" dirty="0"/>
              <a:t> </a:t>
            </a:r>
            <a:r>
              <a:rPr lang="en-US" sz="1400" dirty="0" err="1"/>
              <a:t>chaleur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essentielle</a:t>
            </a:r>
            <a:r>
              <a:rPr lang="en-US" sz="1400" dirty="0"/>
              <a:t> pour </a:t>
            </a:r>
            <a:r>
              <a:rPr lang="en-US" sz="1400" dirty="0" err="1"/>
              <a:t>protéger</a:t>
            </a:r>
            <a:r>
              <a:rPr lang="en-US" sz="1400" dirty="0"/>
              <a:t> la </a:t>
            </a:r>
            <a:r>
              <a:rPr lang="en-US" sz="1400" dirty="0" err="1"/>
              <a:t>santé</a:t>
            </a:r>
            <a:r>
              <a:rPr lang="en-US" sz="1400" dirty="0"/>
              <a:t> et assurer la </a:t>
            </a:r>
            <a:r>
              <a:rPr lang="en-US" sz="1400" dirty="0" err="1"/>
              <a:t>continuité</a:t>
            </a:r>
            <a:r>
              <a:rPr lang="en-US" sz="1400" dirty="0"/>
              <a:t> des </a:t>
            </a:r>
            <a:r>
              <a:rPr lang="en-US" sz="1400" dirty="0" err="1"/>
              <a:t>activités</a:t>
            </a:r>
            <a:r>
              <a:rPr lang="en-US" sz="1400" dirty="0"/>
              <a:t> </a:t>
            </a:r>
            <a:r>
              <a:rPr lang="en-US" sz="1400" dirty="0" err="1"/>
              <a:t>professionnelles</a:t>
            </a:r>
            <a:endParaRPr lang="en-US" sz="1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943B59-0A25-43AB-9125-421D99BA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65" y="1166080"/>
            <a:ext cx="7661935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500220"/>
            <a:ext cx="3087757" cy="1473614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priorités</a:t>
            </a:r>
            <a:r>
              <a:rPr lang="en-US" dirty="0"/>
              <a:t> de </a:t>
            </a:r>
            <a:r>
              <a:rPr lang="en-US" dirty="0" err="1"/>
              <a:t>prévention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945" y="1879240"/>
            <a:ext cx="4506312" cy="5494283"/>
          </a:xfrm>
        </p:spPr>
        <p:txBody>
          <a:bodyPr>
            <a:normAutofit/>
          </a:bodyPr>
          <a:lstStyle/>
          <a:p>
            <a:pPr lvl="0">
              <a:spcBef>
                <a:spcPts val="2500"/>
              </a:spcBef>
            </a:pPr>
            <a:r>
              <a:rPr lang="en-US" sz="1400" b="1" dirty="0"/>
              <a:t>Adaptation des </a:t>
            </a:r>
            <a:r>
              <a:rPr lang="en-US" sz="1400" b="1" dirty="0" err="1"/>
              <a:t>horaires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/>
              <a:t>Adapter les </a:t>
            </a:r>
            <a:r>
              <a:rPr lang="en-US" sz="1400" dirty="0" err="1"/>
              <a:t>horaires</a:t>
            </a:r>
            <a:r>
              <a:rPr lang="en-US" sz="1400" dirty="0"/>
              <a:t> de travail pour </a:t>
            </a:r>
            <a:r>
              <a:rPr lang="en-US" sz="1400" dirty="0" err="1"/>
              <a:t>éviter</a:t>
            </a:r>
            <a:r>
              <a:rPr lang="en-US" sz="1400" dirty="0"/>
              <a:t> les </a:t>
            </a:r>
            <a:r>
              <a:rPr lang="en-US" sz="1400" dirty="0" err="1"/>
              <a:t>heures</a:t>
            </a:r>
            <a:r>
              <a:rPr lang="en-US" sz="1400" dirty="0"/>
              <a:t> les plus </a:t>
            </a:r>
            <a:r>
              <a:rPr lang="en-US" sz="1400" dirty="0" err="1"/>
              <a:t>chaudes</a:t>
            </a:r>
            <a:r>
              <a:rPr lang="en-US" sz="1400" dirty="0"/>
              <a:t> </a:t>
            </a:r>
            <a:r>
              <a:rPr lang="en-US" sz="1400" dirty="0" err="1"/>
              <a:t>réduit</a:t>
            </a:r>
            <a:r>
              <a:rPr lang="en-US" sz="1400" dirty="0"/>
              <a:t> </a:t>
            </a:r>
            <a:r>
              <a:rPr lang="en-US" sz="1400" dirty="0" err="1"/>
              <a:t>significativement</a:t>
            </a:r>
            <a:r>
              <a:rPr lang="en-US" sz="1400" dirty="0"/>
              <a:t> les </a:t>
            </a:r>
            <a:r>
              <a:rPr lang="en-US" sz="1400" dirty="0" err="1"/>
              <a:t>risques</a:t>
            </a:r>
            <a:r>
              <a:rPr lang="en-US" sz="1400" dirty="0"/>
              <a:t> </a:t>
            </a:r>
            <a:r>
              <a:rPr lang="en-US" sz="1400" dirty="0" err="1"/>
              <a:t>liés</a:t>
            </a:r>
            <a:r>
              <a:rPr lang="en-US" sz="1400" dirty="0"/>
              <a:t> à la </a:t>
            </a:r>
            <a:r>
              <a:rPr lang="en-US" sz="1400" dirty="0" err="1"/>
              <a:t>chaleur</a:t>
            </a:r>
            <a:r>
              <a:rPr lang="en-US" sz="1400" dirty="0"/>
              <a:t>.</a:t>
            </a:r>
          </a:p>
          <a:p>
            <a:pPr lvl="0">
              <a:spcBef>
                <a:spcPts val="2500"/>
              </a:spcBef>
            </a:pPr>
            <a:r>
              <a:rPr lang="en-US" sz="1400" b="1" dirty="0" err="1"/>
              <a:t>Hydratation</a:t>
            </a:r>
            <a:r>
              <a:rPr lang="en-US" sz="1400" b="1" dirty="0"/>
              <a:t> </a:t>
            </a:r>
            <a:r>
              <a:rPr lang="en-US" sz="1400" b="1" dirty="0" err="1"/>
              <a:t>régulière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 err="1"/>
              <a:t>Boire</a:t>
            </a:r>
            <a:r>
              <a:rPr lang="en-US" sz="1400" dirty="0"/>
              <a:t> de </a:t>
            </a:r>
            <a:r>
              <a:rPr lang="en-US" sz="1400" dirty="0" err="1"/>
              <a:t>l’eau</a:t>
            </a:r>
            <a:r>
              <a:rPr lang="en-US" sz="1400" dirty="0"/>
              <a:t> </a:t>
            </a:r>
            <a:r>
              <a:rPr lang="en-US" sz="1400" dirty="0" err="1"/>
              <a:t>fréquemment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fondamental</a:t>
            </a:r>
            <a:r>
              <a:rPr lang="en-US" sz="1400" dirty="0"/>
              <a:t> pour </a:t>
            </a:r>
            <a:r>
              <a:rPr lang="en-US" sz="1400" dirty="0" err="1"/>
              <a:t>prévenir</a:t>
            </a:r>
            <a:r>
              <a:rPr lang="en-US" sz="1400" dirty="0"/>
              <a:t> les </a:t>
            </a:r>
            <a:r>
              <a:rPr lang="en-US" sz="1400" dirty="0" err="1"/>
              <a:t>effets</a:t>
            </a:r>
            <a:r>
              <a:rPr lang="en-US" sz="1400" dirty="0"/>
              <a:t> </a:t>
            </a:r>
            <a:r>
              <a:rPr lang="en-US" sz="1400" dirty="0" err="1"/>
              <a:t>néfastes</a:t>
            </a:r>
            <a:r>
              <a:rPr lang="en-US" sz="1400" dirty="0"/>
              <a:t> de la </a:t>
            </a:r>
            <a:r>
              <a:rPr lang="en-US" sz="1400" dirty="0" err="1"/>
              <a:t>chaleur</a:t>
            </a:r>
            <a:r>
              <a:rPr lang="en-US" sz="1400" dirty="0"/>
              <a:t> sur le corps.</a:t>
            </a:r>
          </a:p>
          <a:p>
            <a:pPr lvl="0">
              <a:spcBef>
                <a:spcPts val="2500"/>
              </a:spcBef>
            </a:pPr>
            <a:r>
              <a:rPr lang="en-US" sz="1400" b="1" dirty="0"/>
              <a:t>Pauses </a:t>
            </a:r>
            <a:r>
              <a:rPr lang="en-US" sz="1400" b="1" dirty="0" err="1"/>
              <a:t>en</a:t>
            </a:r>
            <a:r>
              <a:rPr lang="en-US" sz="1400" b="1" dirty="0"/>
              <a:t> zone </a:t>
            </a:r>
            <a:r>
              <a:rPr lang="en-US" sz="1400" b="1" dirty="0" err="1"/>
              <a:t>fraîche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 err="1"/>
              <a:t>Prévoir</a:t>
            </a:r>
            <a:r>
              <a:rPr lang="en-US" sz="1400" dirty="0"/>
              <a:t> des pauses dans des </a:t>
            </a:r>
            <a:r>
              <a:rPr lang="en-US" sz="1400" dirty="0" err="1"/>
              <a:t>espaces</a:t>
            </a:r>
            <a:r>
              <a:rPr lang="en-US" sz="1400" dirty="0"/>
              <a:t> </a:t>
            </a:r>
            <a:r>
              <a:rPr lang="en-US" sz="1400" dirty="0" err="1"/>
              <a:t>ombragés</a:t>
            </a:r>
            <a:r>
              <a:rPr lang="en-US" sz="1400" dirty="0"/>
              <a:t>, </a:t>
            </a:r>
            <a:r>
              <a:rPr lang="en-US" sz="1400" dirty="0" err="1"/>
              <a:t>ventilés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climatisés</a:t>
            </a:r>
            <a:r>
              <a:rPr lang="en-US" sz="1400" dirty="0"/>
              <a:t> </a:t>
            </a:r>
            <a:r>
              <a:rPr lang="en-US" sz="1400" dirty="0" err="1"/>
              <a:t>permet</a:t>
            </a:r>
            <a:r>
              <a:rPr lang="en-US" sz="1400" dirty="0"/>
              <a:t> de </a:t>
            </a:r>
            <a:r>
              <a:rPr lang="en-US" sz="1400" dirty="0" err="1"/>
              <a:t>récupérer</a:t>
            </a:r>
            <a:r>
              <a:rPr lang="en-US" sz="1400" dirty="0"/>
              <a:t> </a:t>
            </a:r>
            <a:r>
              <a:rPr lang="en-US" sz="1400" dirty="0" err="1"/>
              <a:t>efficacement</a:t>
            </a:r>
            <a:r>
              <a:rPr lang="en-US" sz="1400" dirty="0"/>
              <a:t> </a:t>
            </a:r>
            <a:r>
              <a:rPr lang="en-US" sz="1400" dirty="0" err="1"/>
              <a:t>durant</a:t>
            </a:r>
            <a:r>
              <a:rPr lang="en-US" sz="1400" dirty="0"/>
              <a:t> les pics de </a:t>
            </a:r>
            <a:r>
              <a:rPr lang="en-US" sz="1400" dirty="0" err="1"/>
              <a:t>chaleur</a:t>
            </a:r>
            <a:r>
              <a:rPr lang="en-US" sz="1400" dirty="0"/>
              <a:t>.</a:t>
            </a:r>
          </a:p>
          <a:p>
            <a:pPr lvl="0">
              <a:spcBef>
                <a:spcPts val="2500"/>
              </a:spcBef>
            </a:pPr>
            <a:r>
              <a:rPr lang="en-US" sz="1400" b="1" dirty="0" err="1"/>
              <a:t>Organisation</a:t>
            </a:r>
            <a:r>
              <a:rPr lang="en-US" sz="1400" b="1" dirty="0"/>
              <a:t> et </a:t>
            </a:r>
            <a:r>
              <a:rPr lang="en-US" sz="1400" b="1" dirty="0" err="1"/>
              <a:t>équipement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 err="1"/>
              <a:t>Réduire</a:t>
            </a:r>
            <a:r>
              <a:rPr lang="en-US" sz="1400" dirty="0"/>
              <a:t> les efforts physiques, </a:t>
            </a:r>
            <a:r>
              <a:rPr lang="en-US" sz="1400" dirty="0" err="1"/>
              <a:t>organiser</a:t>
            </a:r>
            <a:r>
              <a:rPr lang="en-US" sz="1400" dirty="0"/>
              <a:t> le travail et </a:t>
            </a:r>
            <a:r>
              <a:rPr lang="en-US" sz="1400" dirty="0" err="1"/>
              <a:t>utiliser</a:t>
            </a:r>
            <a:r>
              <a:rPr lang="en-US" sz="1400" dirty="0"/>
              <a:t> des </a:t>
            </a:r>
            <a:r>
              <a:rPr lang="en-US" sz="1400" dirty="0" err="1"/>
              <a:t>vêtements</a:t>
            </a:r>
            <a:r>
              <a:rPr lang="en-US" sz="1400" dirty="0"/>
              <a:t> </a:t>
            </a:r>
            <a:r>
              <a:rPr lang="en-US" sz="1400" dirty="0" err="1"/>
              <a:t>rafraîchissants</a:t>
            </a:r>
            <a:r>
              <a:rPr lang="en-US" sz="1400" dirty="0"/>
              <a:t> </a:t>
            </a:r>
            <a:r>
              <a:rPr lang="en-US" sz="1400" dirty="0" err="1"/>
              <a:t>complètent</a:t>
            </a:r>
            <a:r>
              <a:rPr lang="en-US" sz="1400" dirty="0"/>
              <a:t> la </a:t>
            </a:r>
            <a:r>
              <a:rPr lang="en-US" sz="1400" dirty="0" err="1"/>
              <a:t>prévention</a:t>
            </a:r>
            <a:r>
              <a:rPr lang="en-US" sz="1400" dirty="0"/>
              <a:t> collective.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6EBBA05-204D-4D41-B293-FB1341EA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98" y="1505607"/>
            <a:ext cx="7692502" cy="42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7069" y="500220"/>
            <a:ext cx="4059621" cy="1473614"/>
          </a:xfrm>
        </p:spPr>
        <p:txBody>
          <a:bodyPr/>
          <a:lstStyle/>
          <a:p>
            <a:r>
              <a:rPr lang="en-US" sz="3200" dirty="0"/>
              <a:t>Les </a:t>
            </a:r>
            <a:r>
              <a:rPr lang="en-US" sz="3200" dirty="0" err="1"/>
              <a:t>mesures</a:t>
            </a:r>
            <a:r>
              <a:rPr lang="en-US" sz="3200" dirty="0"/>
              <a:t> </a:t>
            </a:r>
            <a:r>
              <a:rPr lang="en-US" sz="3200" dirty="0" err="1"/>
              <a:t>organisationnelles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26125" y="1358978"/>
            <a:ext cx="4506312" cy="5494283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Anticipation des </a:t>
            </a:r>
            <a:r>
              <a:rPr lang="en-US" sz="1400" b="1" dirty="0" err="1">
                <a:latin typeface="+mj-lt"/>
              </a:rPr>
              <a:t>épisodes</a:t>
            </a:r>
            <a:r>
              <a:rPr lang="en-US" sz="1400" b="1" dirty="0">
                <a:latin typeface="+mj-lt"/>
              </a:rPr>
              <a:t> de </a:t>
            </a:r>
            <a:r>
              <a:rPr lang="en-US" sz="1400" b="1" dirty="0" err="1">
                <a:latin typeface="+mj-lt"/>
              </a:rPr>
              <a:t>chaleur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S’appuyer</a:t>
            </a:r>
            <a:r>
              <a:rPr lang="en-US" sz="1400" dirty="0">
                <a:latin typeface="+mj-lt"/>
              </a:rPr>
              <a:t> sur les </a:t>
            </a:r>
            <a:r>
              <a:rPr lang="en-US" sz="1400" dirty="0" err="1">
                <a:latin typeface="+mj-lt"/>
              </a:rPr>
              <a:t>prévisions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météorologiques</a:t>
            </a:r>
            <a:r>
              <a:rPr lang="en-US" sz="1400" dirty="0">
                <a:latin typeface="+mj-lt"/>
              </a:rPr>
              <a:t> pour </a:t>
            </a:r>
            <a:r>
              <a:rPr lang="en-US" sz="1400" dirty="0" err="1">
                <a:latin typeface="+mj-lt"/>
              </a:rPr>
              <a:t>anticiper</a:t>
            </a:r>
            <a:r>
              <a:rPr lang="en-US" sz="1400" dirty="0">
                <a:latin typeface="+mj-lt"/>
              </a:rPr>
              <a:t> les fortes </a:t>
            </a:r>
            <a:r>
              <a:rPr lang="en-US" sz="1400" dirty="0" err="1">
                <a:latin typeface="+mj-lt"/>
              </a:rPr>
              <a:t>chaleurs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ajuster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l’organisation</a:t>
            </a:r>
            <a:r>
              <a:rPr lang="en-US" sz="1400" dirty="0">
                <a:latin typeface="+mj-lt"/>
              </a:rPr>
              <a:t> du travail </a:t>
            </a: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conséquence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 err="1">
                <a:latin typeface="+mj-lt"/>
              </a:rPr>
              <a:t>Réorganisation</a:t>
            </a:r>
            <a:r>
              <a:rPr lang="en-US" sz="1400" b="1" dirty="0">
                <a:latin typeface="+mj-lt"/>
              </a:rPr>
              <a:t> du travail</a:t>
            </a: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>
                <a:latin typeface="+mj-lt"/>
              </a:rPr>
              <a:t>Limiter les temps </a:t>
            </a:r>
            <a:r>
              <a:rPr lang="en-US" sz="1400" dirty="0" err="1">
                <a:latin typeface="+mj-lt"/>
              </a:rPr>
              <a:t>d’exposition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planifier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tâches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difficiles</a:t>
            </a:r>
            <a:r>
              <a:rPr lang="en-US" sz="1400" dirty="0">
                <a:latin typeface="+mj-lt"/>
              </a:rPr>
              <a:t> aux </a:t>
            </a:r>
            <a:r>
              <a:rPr lang="en-US" sz="1400" dirty="0" err="1">
                <a:latin typeface="+mj-lt"/>
              </a:rPr>
              <a:t>heures</a:t>
            </a:r>
            <a:r>
              <a:rPr lang="en-US" sz="1400" dirty="0">
                <a:latin typeface="+mj-lt"/>
              </a:rPr>
              <a:t> plus </a:t>
            </a:r>
            <a:r>
              <a:rPr lang="en-US" sz="1400" dirty="0" err="1">
                <a:latin typeface="+mj-lt"/>
              </a:rPr>
              <a:t>fraîches</a:t>
            </a:r>
            <a:r>
              <a:rPr lang="en-US" sz="1400" dirty="0">
                <a:latin typeface="+mj-lt"/>
              </a:rPr>
              <a:t> pour </a:t>
            </a:r>
            <a:r>
              <a:rPr lang="en-US" sz="1400" dirty="0" err="1">
                <a:latin typeface="+mj-lt"/>
              </a:rPr>
              <a:t>protéger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travailleurs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Rotations de </a:t>
            </a:r>
            <a:r>
              <a:rPr lang="en-US" sz="1400" b="1" dirty="0" err="1">
                <a:latin typeface="+mj-lt"/>
              </a:rPr>
              <a:t>postes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Mettre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place des rotations pour </a:t>
            </a:r>
            <a:r>
              <a:rPr lang="en-US" sz="1400" dirty="0" err="1">
                <a:latin typeface="+mj-lt"/>
              </a:rPr>
              <a:t>réduire</a:t>
            </a:r>
            <a:r>
              <a:rPr lang="en-US" sz="1400" dirty="0">
                <a:latin typeface="+mj-lt"/>
              </a:rPr>
              <a:t> la fatigue </a:t>
            </a:r>
            <a:r>
              <a:rPr lang="en-US" sz="1400" dirty="0" err="1">
                <a:latin typeface="+mj-lt"/>
              </a:rPr>
              <a:t>thermique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améliorer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sécurité</a:t>
            </a:r>
            <a:r>
              <a:rPr lang="en-US" sz="1400" dirty="0">
                <a:latin typeface="+mj-lt"/>
              </a:rPr>
              <a:t> des </a:t>
            </a:r>
            <a:r>
              <a:rPr lang="en-US" sz="1400" dirty="0" err="1">
                <a:latin typeface="+mj-lt"/>
              </a:rPr>
              <a:t>salariés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 err="1">
                <a:latin typeface="+mj-lt"/>
              </a:rPr>
              <a:t>Procédure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d’urgence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claire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Définir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communiquer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procédure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d’urgence</a:t>
            </a:r>
            <a:r>
              <a:rPr lang="en-US" sz="1400" dirty="0">
                <a:latin typeface="+mj-lt"/>
              </a:rPr>
              <a:t> pour </a:t>
            </a:r>
            <a:r>
              <a:rPr lang="en-US" sz="1400" dirty="0" err="1">
                <a:latin typeface="+mj-lt"/>
              </a:rPr>
              <a:t>réagir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rapidement</a:t>
            </a:r>
            <a:r>
              <a:rPr lang="en-US" sz="1400" dirty="0">
                <a:latin typeface="+mj-lt"/>
              </a:rPr>
              <a:t> aux malaises </a:t>
            </a:r>
            <a:r>
              <a:rPr lang="en-US" sz="1400" dirty="0" err="1">
                <a:latin typeface="+mj-lt"/>
              </a:rPr>
              <a:t>ou</a:t>
            </a:r>
            <a:r>
              <a:rPr lang="en-US" sz="1400" dirty="0">
                <a:latin typeface="+mj-lt"/>
              </a:rPr>
              <a:t> coups de </a:t>
            </a:r>
            <a:r>
              <a:rPr lang="en-US" sz="1400" dirty="0" err="1">
                <a:latin typeface="+mj-lt"/>
              </a:rPr>
              <a:t>chaleur</a:t>
            </a:r>
            <a:r>
              <a:rPr lang="en-US" sz="1400" dirty="0">
                <a:latin typeface="+mj-lt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D600A9-52DA-441A-9845-FB2C5C7D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388" y="928234"/>
            <a:ext cx="6442856" cy="53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8742" y="500220"/>
            <a:ext cx="4059621" cy="1473614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mesures</a:t>
            </a:r>
            <a:r>
              <a:rPr lang="en-US" dirty="0"/>
              <a:t> techniques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-26278" y="1883979"/>
            <a:ext cx="4506313" cy="5494283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 err="1">
                <a:latin typeface="+mj-lt"/>
              </a:rPr>
              <a:t>Réduction</a:t>
            </a:r>
            <a:r>
              <a:rPr lang="en-US" sz="1400" b="1" dirty="0">
                <a:latin typeface="+mj-lt"/>
              </a:rPr>
              <a:t> de la </a:t>
            </a:r>
            <a:r>
              <a:rPr lang="en-US" sz="1400" b="1" dirty="0" err="1">
                <a:latin typeface="+mj-lt"/>
              </a:rPr>
              <a:t>température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ambiante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>
                <a:latin typeface="+mj-lt"/>
              </a:rPr>
              <a:t>Des solutions </a:t>
            </a:r>
            <a:r>
              <a:rPr lang="en-US" sz="1400" dirty="0" err="1">
                <a:latin typeface="+mj-lt"/>
              </a:rPr>
              <a:t>comme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climatisation</a:t>
            </a:r>
            <a:r>
              <a:rPr lang="en-US" sz="1400" dirty="0">
                <a:latin typeface="+mj-lt"/>
              </a:rPr>
              <a:t>, et la ventilation </a:t>
            </a:r>
            <a:r>
              <a:rPr lang="en-US" sz="1400" dirty="0" err="1">
                <a:latin typeface="+mj-lt"/>
              </a:rPr>
              <a:t>diminuent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efficacement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chaleur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ambiante</a:t>
            </a:r>
            <a:r>
              <a:rPr lang="en-US" sz="1400" dirty="0">
                <a:latin typeface="+mj-lt"/>
              </a:rPr>
              <a:t> sur les </a:t>
            </a:r>
            <a:r>
              <a:rPr lang="en-US" sz="1400" dirty="0" err="1">
                <a:latin typeface="+mj-lt"/>
              </a:rPr>
              <a:t>lieux</a:t>
            </a:r>
            <a:r>
              <a:rPr lang="en-US" sz="1400" dirty="0">
                <a:latin typeface="+mj-lt"/>
              </a:rPr>
              <a:t> de travail.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 err="1">
                <a:latin typeface="+mj-lt"/>
              </a:rPr>
              <a:t>Aménagement</a:t>
            </a:r>
            <a:r>
              <a:rPr lang="en-US" sz="1400" b="1" dirty="0">
                <a:latin typeface="+mj-lt"/>
              </a:rPr>
              <a:t> des </a:t>
            </a:r>
            <a:r>
              <a:rPr lang="en-US" sz="1400" b="1" dirty="0" err="1">
                <a:latin typeface="+mj-lt"/>
              </a:rPr>
              <a:t>postes</a:t>
            </a:r>
            <a:r>
              <a:rPr lang="en-US" sz="1400" b="1" dirty="0">
                <a:latin typeface="+mj-lt"/>
              </a:rPr>
              <a:t> de travail</a:t>
            </a: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L’ombre</a:t>
            </a:r>
            <a:r>
              <a:rPr lang="en-US" sz="1400" dirty="0">
                <a:latin typeface="+mj-lt"/>
              </a:rPr>
              <a:t>, les bases </a:t>
            </a:r>
            <a:r>
              <a:rPr lang="en-US" sz="1400" dirty="0" err="1">
                <a:latin typeface="+mj-lt"/>
              </a:rPr>
              <a:t>climatisées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ventilées</a:t>
            </a:r>
            <a:r>
              <a:rPr lang="en-US" sz="1400" dirty="0">
                <a:latin typeface="+mj-lt"/>
              </a:rPr>
              <a:t> et la </a:t>
            </a:r>
            <a:r>
              <a:rPr lang="en-US" sz="1400" dirty="0" err="1">
                <a:latin typeface="+mj-lt"/>
              </a:rPr>
              <a:t>mécanisation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améliorent</a:t>
            </a:r>
            <a:r>
              <a:rPr lang="en-US" sz="1400" dirty="0">
                <a:latin typeface="+mj-lt"/>
              </a:rPr>
              <a:t> le </a:t>
            </a:r>
            <a:r>
              <a:rPr lang="en-US" sz="1400" dirty="0" err="1">
                <a:latin typeface="+mj-lt"/>
              </a:rPr>
              <a:t>confort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réduisent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l’exposition</a:t>
            </a:r>
            <a:r>
              <a:rPr lang="en-US" sz="1400" dirty="0">
                <a:latin typeface="+mj-lt"/>
              </a:rPr>
              <a:t> à la </a:t>
            </a:r>
            <a:r>
              <a:rPr lang="en-US" sz="1400" dirty="0" err="1">
                <a:latin typeface="+mj-lt"/>
              </a:rPr>
              <a:t>chaleur</a:t>
            </a:r>
            <a:r>
              <a:rPr lang="en-US" sz="1400" dirty="0">
                <a:latin typeface="+mj-lt"/>
              </a:rPr>
              <a:t> pour les </a:t>
            </a:r>
            <a:r>
              <a:rPr lang="en-US" sz="1400" dirty="0" err="1">
                <a:latin typeface="+mj-lt"/>
              </a:rPr>
              <a:t>travailleurs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 err="1">
                <a:latin typeface="+mj-lt"/>
              </a:rPr>
              <a:t>Complément</a:t>
            </a:r>
            <a:r>
              <a:rPr lang="en-US" sz="1400" b="1" dirty="0">
                <a:latin typeface="+mj-lt"/>
              </a:rPr>
              <a:t> aux </a:t>
            </a:r>
            <a:r>
              <a:rPr lang="en-US" sz="1400" b="1" dirty="0" err="1">
                <a:latin typeface="+mj-lt"/>
              </a:rPr>
              <a:t>mesures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organisationnelles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>
                <a:latin typeface="+mj-lt"/>
              </a:rPr>
              <a:t>Les </a:t>
            </a:r>
            <a:r>
              <a:rPr lang="en-US" sz="1400" dirty="0" err="1">
                <a:latin typeface="+mj-lt"/>
              </a:rPr>
              <a:t>mesures</a:t>
            </a:r>
            <a:r>
              <a:rPr lang="en-US" sz="1400" dirty="0">
                <a:latin typeface="+mj-lt"/>
              </a:rPr>
              <a:t> techniques </a:t>
            </a:r>
            <a:r>
              <a:rPr lang="en-US" sz="1400" dirty="0" err="1">
                <a:latin typeface="+mj-lt"/>
              </a:rPr>
              <a:t>complètent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mesures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organisationnelles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selon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contraintes</a:t>
            </a:r>
            <a:r>
              <a:rPr lang="en-US" sz="1400" dirty="0">
                <a:latin typeface="+mj-lt"/>
              </a:rPr>
              <a:t> du terrain pour </a:t>
            </a:r>
            <a:r>
              <a:rPr lang="en-US" sz="1400" dirty="0" err="1">
                <a:latin typeface="+mj-lt"/>
              </a:rPr>
              <a:t>une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prévention</a:t>
            </a:r>
            <a:r>
              <a:rPr lang="en-US" sz="1400" dirty="0">
                <a:latin typeface="+mj-lt"/>
              </a:rPr>
              <a:t> durable.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7D108F-3CDE-409D-806F-C58E558D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83" y="1722287"/>
            <a:ext cx="7326999" cy="42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8742" y="500220"/>
            <a:ext cx="4059621" cy="1473614"/>
          </a:xfrm>
        </p:spPr>
        <p:txBody>
          <a:bodyPr/>
          <a:lstStyle/>
          <a:p>
            <a:r>
              <a:rPr lang="en-US" dirty="0" err="1"/>
              <a:t>Hydratation</a:t>
            </a:r>
            <a:r>
              <a:rPr lang="en-US" dirty="0"/>
              <a:t> et pauses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-26278" y="1883979"/>
            <a:ext cx="4506313" cy="5494283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 err="1">
                <a:latin typeface="+mj-lt"/>
              </a:rPr>
              <a:t>Hydratation</a:t>
            </a:r>
            <a:r>
              <a:rPr lang="en-US" sz="1400" b="1" dirty="0">
                <a:latin typeface="+mj-lt"/>
              </a:rPr>
              <a:t> suffisante</a:t>
            </a: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L’eau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fraîche</a:t>
            </a:r>
            <a:r>
              <a:rPr lang="en-US" sz="1400" dirty="0">
                <a:latin typeface="+mj-lt"/>
              </a:rPr>
              <a:t> doit </a:t>
            </a:r>
            <a:r>
              <a:rPr lang="en-US" sz="1400" dirty="0" err="1">
                <a:latin typeface="+mj-lt"/>
              </a:rPr>
              <a:t>être</a:t>
            </a:r>
            <a:r>
              <a:rPr lang="en-US" sz="1400" dirty="0">
                <a:latin typeface="+mj-lt"/>
              </a:rPr>
              <a:t> disponible </a:t>
            </a: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permanence. </a:t>
            </a:r>
            <a:r>
              <a:rPr lang="en-US" sz="1400" dirty="0" err="1">
                <a:latin typeface="+mj-lt"/>
              </a:rPr>
              <a:t>Prévoir</a:t>
            </a:r>
            <a:r>
              <a:rPr lang="en-US" sz="1400" dirty="0">
                <a:latin typeface="+mj-lt"/>
              </a:rPr>
              <a:t> au </a:t>
            </a:r>
            <a:r>
              <a:rPr lang="en-US" sz="1400" dirty="0" err="1">
                <a:latin typeface="+mj-lt"/>
              </a:rPr>
              <a:t>moins</a:t>
            </a:r>
            <a:r>
              <a:rPr lang="en-US" sz="1400" dirty="0">
                <a:latin typeface="+mj-lt"/>
              </a:rPr>
              <a:t> trois </a:t>
            </a:r>
            <a:r>
              <a:rPr lang="en-US" sz="1400" dirty="0" err="1">
                <a:latin typeface="+mj-lt"/>
              </a:rPr>
              <a:t>litres</a:t>
            </a:r>
            <a:r>
              <a:rPr lang="en-US" sz="1400" dirty="0">
                <a:latin typeface="+mj-lt"/>
              </a:rPr>
              <a:t> par </a:t>
            </a:r>
            <a:r>
              <a:rPr lang="en-US" sz="1400" dirty="0" err="1">
                <a:latin typeface="+mj-lt"/>
              </a:rPr>
              <a:t>salarié</a:t>
            </a:r>
            <a:r>
              <a:rPr lang="en-US" sz="1400" dirty="0">
                <a:latin typeface="+mj-lt"/>
              </a:rPr>
              <a:t> et par jour </a:t>
            </a: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absence </a:t>
            </a:r>
            <a:r>
              <a:rPr lang="en-US" sz="1400" dirty="0" err="1">
                <a:latin typeface="+mj-lt"/>
              </a:rPr>
              <a:t>d’eau</a:t>
            </a:r>
            <a:r>
              <a:rPr lang="en-US" sz="1400" dirty="0">
                <a:latin typeface="+mj-lt"/>
              </a:rPr>
              <a:t> courante.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Gestion des pauses</a:t>
            </a: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>
                <a:latin typeface="+mj-lt"/>
              </a:rPr>
              <a:t>Augmenter la </a:t>
            </a:r>
            <a:r>
              <a:rPr lang="en-US" sz="1400" dirty="0" err="1">
                <a:latin typeface="+mj-lt"/>
              </a:rPr>
              <a:t>fréquence</a:t>
            </a:r>
            <a:r>
              <a:rPr lang="en-US" sz="1400" dirty="0">
                <a:latin typeface="+mj-lt"/>
              </a:rPr>
              <a:t> des pauses </a:t>
            </a: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période</a:t>
            </a:r>
            <a:r>
              <a:rPr lang="en-US" sz="1400" dirty="0">
                <a:latin typeface="+mj-lt"/>
              </a:rPr>
              <a:t> de forte </a:t>
            </a:r>
            <a:r>
              <a:rPr lang="en-US" sz="1400" dirty="0" err="1">
                <a:latin typeface="+mj-lt"/>
              </a:rPr>
              <a:t>chaleur</a:t>
            </a:r>
            <a:r>
              <a:rPr lang="en-US" sz="1400" dirty="0">
                <a:latin typeface="+mj-lt"/>
              </a:rPr>
              <a:t> et les </a:t>
            </a:r>
            <a:r>
              <a:rPr lang="en-US" sz="1400" dirty="0" err="1">
                <a:latin typeface="+mj-lt"/>
              </a:rPr>
              <a:t>organiser</a:t>
            </a:r>
            <a:r>
              <a:rPr lang="en-US" sz="1400" dirty="0">
                <a:latin typeface="+mj-lt"/>
              </a:rPr>
              <a:t> dans des </a:t>
            </a:r>
            <a:r>
              <a:rPr lang="en-US" sz="1400" dirty="0" err="1">
                <a:latin typeface="+mj-lt"/>
              </a:rPr>
              <a:t>espaces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ventilés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climatisés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Surveillance entre </a:t>
            </a:r>
            <a:r>
              <a:rPr lang="en-US" sz="1400" b="1" dirty="0" err="1">
                <a:latin typeface="+mj-lt"/>
              </a:rPr>
              <a:t>collègues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>
                <a:latin typeface="+mj-lt"/>
              </a:rPr>
              <a:t>Encourager la surveillance </a:t>
            </a:r>
            <a:r>
              <a:rPr lang="en-US" sz="1400" dirty="0" err="1">
                <a:latin typeface="+mj-lt"/>
              </a:rPr>
              <a:t>mutuelle</a:t>
            </a:r>
            <a:r>
              <a:rPr lang="en-US" sz="1400" dirty="0">
                <a:latin typeface="+mj-lt"/>
              </a:rPr>
              <a:t> pour </a:t>
            </a:r>
            <a:r>
              <a:rPr lang="en-US" sz="1400" dirty="0" err="1">
                <a:latin typeface="+mj-lt"/>
              </a:rPr>
              <a:t>repérer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rapidement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signes</a:t>
            </a:r>
            <a:r>
              <a:rPr lang="en-US" sz="1400" dirty="0">
                <a:latin typeface="+mj-lt"/>
              </a:rPr>
              <a:t> de malaise </a:t>
            </a:r>
            <a:r>
              <a:rPr lang="en-US" sz="1400" dirty="0" err="1">
                <a:latin typeface="+mj-lt"/>
              </a:rPr>
              <a:t>liés</a:t>
            </a:r>
            <a:r>
              <a:rPr lang="en-US" sz="1400" dirty="0">
                <a:latin typeface="+mj-lt"/>
              </a:rPr>
              <a:t> à la </a:t>
            </a:r>
            <a:r>
              <a:rPr lang="en-US" sz="1400" dirty="0" err="1">
                <a:latin typeface="+mj-lt"/>
              </a:rPr>
              <a:t>chaleur</a:t>
            </a:r>
            <a:r>
              <a:rPr lang="en-US" sz="1400" dirty="0">
                <a:latin typeface="+mj-lt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64A0AC-BD7D-4E22-A2E4-505CB32CB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96" y="1639613"/>
            <a:ext cx="7720404" cy="37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8742" y="500220"/>
            <a:ext cx="4059621" cy="1473614"/>
          </a:xfrm>
        </p:spPr>
        <p:txBody>
          <a:bodyPr/>
          <a:lstStyle/>
          <a:p>
            <a:r>
              <a:rPr lang="en-US" dirty="0"/>
              <a:t>Les obligations de </a:t>
            </a:r>
            <a:r>
              <a:rPr lang="en-US" dirty="0" err="1"/>
              <a:t>l’employeur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-26278" y="1883979"/>
            <a:ext cx="4506313" cy="5494283"/>
          </a:xfrm>
        </p:spPr>
        <p:txBody>
          <a:bodyPr>
            <a:normAutofit/>
          </a:bodyPr>
          <a:lstStyle/>
          <a:p>
            <a:pPr lvl="0">
              <a:spcBef>
                <a:spcPts val="2500"/>
              </a:spcBef>
            </a:pPr>
            <a:r>
              <a:rPr lang="en-US" sz="1400" b="1" dirty="0" err="1"/>
              <a:t>Évaluation</a:t>
            </a:r>
            <a:r>
              <a:rPr lang="en-US" sz="1400" b="1" dirty="0"/>
              <a:t> du </a:t>
            </a:r>
            <a:r>
              <a:rPr lang="en-US" sz="1400" b="1" dirty="0" err="1"/>
              <a:t>risque</a:t>
            </a:r>
            <a:r>
              <a:rPr lang="en-US" sz="1400" b="1" dirty="0"/>
              <a:t> </a:t>
            </a:r>
            <a:r>
              <a:rPr lang="en-US" sz="1400" b="1" dirty="0" err="1"/>
              <a:t>chaleur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 err="1"/>
              <a:t>L’employeur</a:t>
            </a:r>
            <a:r>
              <a:rPr lang="en-US" sz="1400" dirty="0"/>
              <a:t> doit </a:t>
            </a:r>
            <a:r>
              <a:rPr lang="en-US" sz="1400" dirty="0" err="1"/>
              <a:t>spécifiquement</a:t>
            </a:r>
            <a:r>
              <a:rPr lang="en-US" sz="1400" dirty="0"/>
              <a:t> </a:t>
            </a:r>
            <a:r>
              <a:rPr lang="en-US" sz="1400" dirty="0" err="1"/>
              <a:t>évaluer</a:t>
            </a:r>
            <a:r>
              <a:rPr lang="en-US" sz="1400" dirty="0"/>
              <a:t> le </a:t>
            </a:r>
            <a:r>
              <a:rPr lang="en-US" sz="1400" dirty="0" err="1"/>
              <a:t>risque</a:t>
            </a:r>
            <a:r>
              <a:rPr lang="en-US" sz="1400" dirty="0"/>
              <a:t> </a:t>
            </a:r>
            <a:r>
              <a:rPr lang="en-US" sz="1400" dirty="0" err="1"/>
              <a:t>lié</a:t>
            </a:r>
            <a:r>
              <a:rPr lang="en-US" sz="1400" dirty="0"/>
              <a:t> aux fortes </a:t>
            </a:r>
            <a:r>
              <a:rPr lang="en-US" sz="1400" dirty="0" err="1"/>
              <a:t>chaleurs</a:t>
            </a:r>
            <a:r>
              <a:rPr lang="en-US" sz="1400" dirty="0"/>
              <a:t> et </a:t>
            </a:r>
            <a:r>
              <a:rPr lang="en-US" sz="1400" dirty="0" err="1"/>
              <a:t>l’intégrer</a:t>
            </a:r>
            <a:r>
              <a:rPr lang="en-US" sz="1400" dirty="0"/>
              <a:t> dans le DUERP pour 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prévention</a:t>
            </a:r>
            <a:r>
              <a:rPr lang="en-US" sz="1400" dirty="0"/>
              <a:t> </a:t>
            </a:r>
            <a:r>
              <a:rPr lang="en-US" sz="1400" dirty="0" err="1"/>
              <a:t>efficace</a:t>
            </a:r>
            <a:r>
              <a:rPr lang="en-US" sz="1400" dirty="0"/>
              <a:t>.</a:t>
            </a:r>
          </a:p>
          <a:p>
            <a:pPr lvl="0">
              <a:spcBef>
                <a:spcPts val="2500"/>
              </a:spcBef>
            </a:pPr>
            <a:r>
              <a:rPr lang="en-US" sz="1400" b="1" dirty="0"/>
              <a:t>Adaptation de </a:t>
            </a:r>
            <a:r>
              <a:rPr lang="en-US" sz="1400" b="1" dirty="0" err="1"/>
              <a:t>l’organisation</a:t>
            </a:r>
            <a:r>
              <a:rPr lang="en-US" sz="1400" b="1" dirty="0"/>
              <a:t> du travail</a:t>
            </a:r>
          </a:p>
          <a:p>
            <a:pPr marL="0" lvl="1" indent="0">
              <a:buNone/>
            </a:pPr>
            <a:r>
              <a:rPr lang="en-US" sz="1400" dirty="0" err="1"/>
              <a:t>L’organisation</a:t>
            </a:r>
            <a:r>
              <a:rPr lang="en-US" sz="1400" dirty="0"/>
              <a:t> du travail doit </a:t>
            </a:r>
            <a:r>
              <a:rPr lang="en-US" sz="1400" dirty="0" err="1"/>
              <a:t>être</a:t>
            </a:r>
            <a:r>
              <a:rPr lang="en-US" sz="1400" dirty="0"/>
              <a:t> </a:t>
            </a:r>
            <a:r>
              <a:rPr lang="en-US" sz="1400" dirty="0" err="1"/>
              <a:t>ajustée</a:t>
            </a:r>
            <a:r>
              <a:rPr lang="en-US" sz="1400" dirty="0"/>
              <a:t> </a:t>
            </a:r>
            <a:r>
              <a:rPr lang="en-US" sz="1400" dirty="0" err="1"/>
              <a:t>selon</a:t>
            </a:r>
            <a:r>
              <a:rPr lang="en-US" sz="1400" dirty="0"/>
              <a:t> les conditions </a:t>
            </a:r>
            <a:r>
              <a:rPr lang="en-US" sz="1400" dirty="0" err="1"/>
              <a:t>climatiques</a:t>
            </a:r>
            <a:r>
              <a:rPr lang="en-US" sz="1400" dirty="0"/>
              <a:t> pour </a:t>
            </a:r>
            <a:r>
              <a:rPr lang="en-US" sz="1400" dirty="0" err="1"/>
              <a:t>protéger</a:t>
            </a:r>
            <a:r>
              <a:rPr lang="en-US" sz="1400" dirty="0"/>
              <a:t> la </a:t>
            </a:r>
            <a:r>
              <a:rPr lang="en-US" sz="1400" dirty="0" err="1"/>
              <a:t>santé</a:t>
            </a:r>
            <a:r>
              <a:rPr lang="en-US" sz="1400" dirty="0"/>
              <a:t> des </a:t>
            </a:r>
            <a:r>
              <a:rPr lang="en-US" sz="1400" dirty="0" err="1"/>
              <a:t>salariés</a:t>
            </a:r>
            <a:r>
              <a:rPr lang="en-US" sz="1400" dirty="0"/>
              <a:t>.</a:t>
            </a:r>
          </a:p>
          <a:p>
            <a:pPr lvl="0">
              <a:spcBef>
                <a:spcPts val="2500"/>
              </a:spcBef>
            </a:pPr>
            <a:r>
              <a:rPr lang="en-US" sz="1400" b="1" dirty="0"/>
              <a:t>Formation et information des </a:t>
            </a:r>
            <a:r>
              <a:rPr lang="en-US" sz="1400" b="1" dirty="0" err="1"/>
              <a:t>salariés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 err="1"/>
              <a:t>L’employeur</a:t>
            </a:r>
            <a:r>
              <a:rPr lang="en-US" sz="1400" dirty="0"/>
              <a:t> doit former et informer les </a:t>
            </a:r>
            <a:r>
              <a:rPr lang="en-US" sz="1400" dirty="0" err="1"/>
              <a:t>salariés</a:t>
            </a:r>
            <a:r>
              <a:rPr lang="en-US" sz="1400" dirty="0"/>
              <a:t> sur les </a:t>
            </a:r>
            <a:r>
              <a:rPr lang="en-US" sz="1400" dirty="0" err="1"/>
              <a:t>risques</a:t>
            </a:r>
            <a:r>
              <a:rPr lang="en-US" sz="1400" dirty="0"/>
              <a:t> de </a:t>
            </a:r>
            <a:r>
              <a:rPr lang="en-US" sz="1400" dirty="0" err="1"/>
              <a:t>chaleur</a:t>
            </a:r>
            <a:r>
              <a:rPr lang="en-US" sz="1400" dirty="0"/>
              <a:t> et les </a:t>
            </a:r>
            <a:r>
              <a:rPr lang="en-US" sz="1400" dirty="0" err="1"/>
              <a:t>mesures</a:t>
            </a:r>
            <a:r>
              <a:rPr lang="en-US" sz="1400" dirty="0"/>
              <a:t> de </a:t>
            </a:r>
            <a:r>
              <a:rPr lang="en-US" sz="1400" dirty="0" err="1"/>
              <a:t>prévention</a:t>
            </a:r>
            <a:r>
              <a:rPr lang="en-US" sz="1400" dirty="0"/>
              <a:t> à adopter.</a:t>
            </a:r>
          </a:p>
          <a:p>
            <a:pPr lvl="0">
              <a:spcBef>
                <a:spcPts val="2500"/>
              </a:spcBef>
            </a:pPr>
            <a:r>
              <a:rPr lang="en-US" sz="1400" b="1" dirty="0" err="1"/>
              <a:t>Moyens</a:t>
            </a:r>
            <a:r>
              <a:rPr lang="en-US" sz="1400" b="1" dirty="0"/>
              <a:t> de secours </a:t>
            </a:r>
            <a:r>
              <a:rPr lang="en-US" sz="1400" b="1" dirty="0" err="1"/>
              <a:t>adaptés</a:t>
            </a:r>
            <a:endParaRPr lang="en-US" sz="1400" b="1" dirty="0"/>
          </a:p>
          <a:p>
            <a:pPr marL="0" lvl="1" indent="0">
              <a:buNone/>
            </a:pPr>
            <a:r>
              <a:rPr lang="en-US" sz="1400" dirty="0"/>
              <a:t>Il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essentiel</a:t>
            </a:r>
            <a:r>
              <a:rPr lang="en-US" sz="1400" dirty="0"/>
              <a:t> de </a:t>
            </a:r>
            <a:r>
              <a:rPr lang="en-US" sz="1400" dirty="0" err="1"/>
              <a:t>prévoir</a:t>
            </a:r>
            <a:r>
              <a:rPr lang="en-US" sz="1400" dirty="0"/>
              <a:t> des </a:t>
            </a:r>
            <a:r>
              <a:rPr lang="en-US" sz="1400" dirty="0" err="1"/>
              <a:t>moyens</a:t>
            </a:r>
            <a:r>
              <a:rPr lang="en-US" sz="1400" dirty="0"/>
              <a:t> de secours </a:t>
            </a:r>
            <a:r>
              <a:rPr lang="en-US" sz="1400" dirty="0" err="1"/>
              <a:t>adaptés</a:t>
            </a:r>
            <a:r>
              <a:rPr lang="en-US" sz="1400" dirty="0"/>
              <a:t> pour </a:t>
            </a:r>
            <a:r>
              <a:rPr lang="en-US" sz="1400" dirty="0" err="1"/>
              <a:t>intervenir</a:t>
            </a:r>
            <a:r>
              <a:rPr lang="en-US" sz="1400" dirty="0"/>
              <a:t> </a:t>
            </a:r>
            <a:r>
              <a:rPr lang="en-US" sz="1400" dirty="0" err="1"/>
              <a:t>rapidement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cas</a:t>
            </a:r>
            <a:r>
              <a:rPr lang="en-US" sz="1400" dirty="0"/>
              <a:t> de </a:t>
            </a:r>
            <a:r>
              <a:rPr lang="en-US" sz="1400" dirty="0" err="1"/>
              <a:t>problème</a:t>
            </a:r>
            <a:r>
              <a:rPr lang="en-US" sz="1400" dirty="0"/>
              <a:t> </a:t>
            </a:r>
            <a:r>
              <a:rPr lang="en-US" sz="1400" dirty="0" err="1"/>
              <a:t>lié</a:t>
            </a:r>
            <a:r>
              <a:rPr lang="en-US" sz="1400" dirty="0"/>
              <a:t> à la </a:t>
            </a:r>
            <a:r>
              <a:rPr lang="en-US" sz="1400" dirty="0" err="1"/>
              <a:t>chaleur</a:t>
            </a:r>
            <a:r>
              <a:rPr lang="en-US" sz="1400" dirty="0"/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62AD17-A0F7-4E8D-ABE4-7D94584CD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071" y="0"/>
            <a:ext cx="4829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8742" y="500220"/>
            <a:ext cx="4059621" cy="1473614"/>
          </a:xfrm>
        </p:spPr>
        <p:txBody>
          <a:bodyPr/>
          <a:lstStyle/>
          <a:p>
            <a:r>
              <a:rPr lang="en-US" sz="3200" dirty="0"/>
              <a:t>Adapter les </a:t>
            </a:r>
            <a:r>
              <a:rPr lang="en-US" sz="3200" dirty="0" err="1"/>
              <a:t>mesures</a:t>
            </a:r>
            <a:r>
              <a:rPr lang="en-US" sz="3200" dirty="0"/>
              <a:t> </a:t>
            </a:r>
            <a:r>
              <a:rPr lang="en-US" sz="3200" dirty="0" err="1"/>
              <a:t>selon</a:t>
            </a:r>
            <a:r>
              <a:rPr lang="en-US" sz="3200" dirty="0"/>
              <a:t> la vigilance </a:t>
            </a:r>
            <a:r>
              <a:rPr lang="en-US" sz="3200" dirty="0" err="1"/>
              <a:t>météo</a:t>
            </a:r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960E8E-E6D9-4C04-B3E1-EF8E69F9E00C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08742" y="1973834"/>
            <a:ext cx="4506313" cy="5494283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Vigilance jaune : anticipation</a:t>
            </a: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vigilance jaune, il faut </a:t>
            </a:r>
            <a:r>
              <a:rPr lang="en-US" sz="1400" dirty="0" err="1">
                <a:latin typeface="+mj-lt"/>
              </a:rPr>
              <a:t>anticiper</a:t>
            </a:r>
            <a:r>
              <a:rPr lang="en-US" sz="1400" dirty="0">
                <a:latin typeface="+mj-lt"/>
              </a:rPr>
              <a:t>, adapter les </a:t>
            </a:r>
            <a:r>
              <a:rPr lang="en-US" sz="1400" dirty="0" err="1">
                <a:latin typeface="+mj-lt"/>
              </a:rPr>
              <a:t>horaires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renforcer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l’hydratation</a:t>
            </a:r>
            <a:r>
              <a:rPr lang="en-US" sz="1400" dirty="0">
                <a:latin typeface="+mj-lt"/>
              </a:rPr>
              <a:t> pour </a:t>
            </a:r>
            <a:r>
              <a:rPr lang="en-US" sz="1400" dirty="0" err="1">
                <a:latin typeface="+mj-lt"/>
              </a:rPr>
              <a:t>prévenir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risques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liés</a:t>
            </a:r>
            <a:r>
              <a:rPr lang="en-US" sz="1400" dirty="0">
                <a:latin typeface="+mj-lt"/>
              </a:rPr>
              <a:t> à la </a:t>
            </a:r>
            <a:r>
              <a:rPr lang="en-US" sz="1400" dirty="0" err="1">
                <a:latin typeface="+mj-lt"/>
              </a:rPr>
              <a:t>météo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Vigilance orange : </a:t>
            </a:r>
            <a:r>
              <a:rPr lang="en-US" sz="1400" b="1" dirty="0" err="1">
                <a:latin typeface="+mj-lt"/>
              </a:rPr>
              <a:t>mesures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strictes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vigilance orange, </a:t>
            </a:r>
            <a:r>
              <a:rPr lang="en-US" sz="1400" dirty="0" err="1">
                <a:latin typeface="+mj-lt"/>
              </a:rPr>
              <a:t>réduire</a:t>
            </a:r>
            <a:r>
              <a:rPr lang="en-US" sz="1400" dirty="0">
                <a:latin typeface="+mj-lt"/>
              </a:rPr>
              <a:t> les travaux physiques, multiplier les pauses et limiter le temps </a:t>
            </a:r>
            <a:r>
              <a:rPr lang="en-US" sz="1400" dirty="0" err="1">
                <a:latin typeface="+mj-lt"/>
              </a:rPr>
              <a:t>d’exposition</a:t>
            </a:r>
            <a:r>
              <a:rPr lang="en-US" sz="1400" dirty="0">
                <a:latin typeface="+mj-lt"/>
              </a:rPr>
              <a:t> pour </a:t>
            </a:r>
            <a:r>
              <a:rPr lang="en-US" sz="1400" dirty="0" err="1">
                <a:latin typeface="+mj-lt"/>
              </a:rPr>
              <a:t>protéger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salariés</a:t>
            </a:r>
            <a:r>
              <a:rPr lang="en-US" sz="1400" dirty="0">
                <a:latin typeface="+mj-lt"/>
              </a:rPr>
              <a:t>.</a:t>
            </a:r>
          </a:p>
          <a:p>
            <a:pPr lvl="0">
              <a:lnSpc>
                <a:spcPct val="140000"/>
              </a:lnSpc>
              <a:spcBef>
                <a:spcPts val="2500"/>
              </a:spcBef>
            </a:pPr>
            <a:r>
              <a:rPr lang="en-US" sz="1400" b="1" dirty="0">
                <a:latin typeface="+mj-lt"/>
              </a:rPr>
              <a:t>Vigilance rouge : suspension des </a:t>
            </a:r>
            <a:r>
              <a:rPr lang="en-US" sz="1400" b="1" dirty="0" err="1">
                <a:latin typeface="+mj-lt"/>
              </a:rPr>
              <a:t>activités</a:t>
            </a:r>
            <a:endParaRPr lang="en-US" sz="1400" b="1" dirty="0">
              <a:latin typeface="+mj-lt"/>
            </a:endParaRPr>
          </a:p>
          <a:p>
            <a:pPr marL="0" lvl="1" indent="0">
              <a:lnSpc>
                <a:spcPct val="140000"/>
              </a:lnSpc>
              <a:buNone/>
            </a:pP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vigilance rouge, reporter </a:t>
            </a:r>
            <a:r>
              <a:rPr lang="en-US" sz="1400" dirty="0" err="1">
                <a:latin typeface="+mj-lt"/>
              </a:rPr>
              <a:t>ou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suspendre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activités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lorsque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sécurité</a:t>
            </a:r>
            <a:r>
              <a:rPr lang="en-US" sz="1400" dirty="0">
                <a:latin typeface="+mj-lt"/>
              </a:rPr>
              <a:t> ne </a:t>
            </a:r>
            <a:r>
              <a:rPr lang="en-US" sz="1400" dirty="0" err="1">
                <a:latin typeface="+mj-lt"/>
              </a:rPr>
              <a:t>peut</a:t>
            </a:r>
            <a:r>
              <a:rPr lang="en-US" sz="1400" dirty="0">
                <a:latin typeface="+mj-lt"/>
              </a:rPr>
              <a:t> plus </a:t>
            </a:r>
            <a:r>
              <a:rPr lang="en-US" sz="1400" dirty="0" err="1">
                <a:latin typeface="+mj-lt"/>
              </a:rPr>
              <a:t>être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garantie</a:t>
            </a:r>
            <a:r>
              <a:rPr lang="en-US" sz="1400" dirty="0">
                <a:latin typeface="+mj-lt"/>
              </a:rPr>
              <a:t> pour assurer la protection.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8DA8C9-5F76-4184-981A-A34F4723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077" y="125637"/>
            <a:ext cx="5573220" cy="65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MSA">
      <a:dk1>
        <a:srgbClr val="0033A1"/>
      </a:dk1>
      <a:lt1>
        <a:srgbClr val="FFB81C"/>
      </a:lt1>
      <a:dk2>
        <a:srgbClr val="345DB0"/>
      </a:dk2>
      <a:lt2>
        <a:srgbClr val="E5EAF5"/>
      </a:lt2>
      <a:accent1>
        <a:srgbClr val="FF7EC4"/>
      </a:accent1>
      <a:accent2>
        <a:srgbClr val="FF8E00"/>
      </a:accent2>
      <a:accent3>
        <a:srgbClr val="FFFFFF"/>
      </a:accent3>
      <a:accent4>
        <a:srgbClr val="FF2F3D"/>
      </a:accent4>
      <a:accent5>
        <a:srgbClr val="00A8FF"/>
      </a:accent5>
      <a:accent6>
        <a:srgbClr val="50C547"/>
      </a:accent6>
      <a:hlink>
        <a:srgbClr val="0000FF"/>
      </a:hlink>
      <a:folHlink>
        <a:srgbClr val="0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430D726A4C5540AFC05CD5065956CA" ma:contentTypeVersion="12" ma:contentTypeDescription="Crée un document." ma:contentTypeScope="" ma:versionID="4975482a40602d64b0132081fcc55893">
  <xsd:schema xmlns:xsd="http://www.w3.org/2001/XMLSchema" xmlns:xs="http://www.w3.org/2001/XMLSchema" xmlns:p="http://schemas.microsoft.com/office/2006/metadata/properties" xmlns:ns2="d0fbe307-3721-468a-bbb5-08cc03bd0ae7" xmlns:ns3="eb530027-0f29-4955-a219-3b2470ee5c65" targetNamespace="http://schemas.microsoft.com/office/2006/metadata/properties" ma:root="true" ma:fieldsID="3109b5636affe35b39f0183a8642f1e9" ns2:_="" ns3:_="">
    <xsd:import namespace="d0fbe307-3721-468a-bbb5-08cc03bd0ae7"/>
    <xsd:import namespace="eb530027-0f29-4955-a219-3b2470ee5c65"/>
    <xsd:element name="properties">
      <xsd:complexType>
        <xsd:sequence>
          <xsd:element name="documentManagement">
            <xsd:complexType>
              <xsd:all>
                <xsd:element ref="ns2:Datedecr_x00e9_ation" minOccurs="0"/>
                <xsd:element ref="ns2:Commentair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be307-3721-468a-bbb5-08cc03bd0ae7" elementFormDefault="qualified">
    <xsd:import namespace="http://schemas.microsoft.com/office/2006/documentManagement/types"/>
    <xsd:import namespace="http://schemas.microsoft.com/office/infopath/2007/PartnerControls"/>
    <xsd:element name="Datedecr_x00e9_ation" ma:index="8" nillable="true" ma:displayName="Date" ma:default="[today]" ma:format="DateOnly" ma:internalName="Datedecr_x00e9_ation">
      <xsd:simpleType>
        <xsd:restriction base="dms:DateTime"/>
      </xsd:simpleType>
    </xsd:element>
    <xsd:element name="Commentaire" ma:index="9" nillable="true" ma:displayName="Commentaire" ma:format="Dropdown" ma:internalName="Commentaire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7a37049e-852f-4bf2-b2f4-0acd502b0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30027-0f29-4955-a219-3b2470ee5c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8186662-0e28-410b-9cca-5371162ae9ca}" ma:internalName="TaxCatchAll" ma:showField="CatchAllData" ma:web="eb530027-0f29-4955-a219-3b2470ee5c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530027-0f29-4955-a219-3b2470ee5c65" xsi:nil="true"/>
    <lcf76f155ced4ddcb4097134ff3c332f xmlns="d0fbe307-3721-468a-bbb5-08cc03bd0ae7">
      <Terms xmlns="http://schemas.microsoft.com/office/infopath/2007/PartnerControls"/>
    </lcf76f155ced4ddcb4097134ff3c332f>
    <Datedecr_x00e9_ation xmlns="d0fbe307-3721-468a-bbb5-08cc03bd0ae7">2025-05-27T08:33:03+00:00</Datedecr_x00e9_ation>
    <Commentaire xmlns="d0fbe307-3721-468a-bbb5-08cc03bd0ae7" xsi:nil="true"/>
  </documentManagement>
</p:properties>
</file>

<file path=customXml/itemProps1.xml><?xml version="1.0" encoding="utf-8"?>
<ds:datastoreItem xmlns:ds="http://schemas.openxmlformats.org/officeDocument/2006/customXml" ds:itemID="{E7F7CF34-5995-4458-B266-FC0166E85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fbe307-3721-468a-bbb5-08cc03bd0ae7"/>
    <ds:schemaRef ds:uri="eb530027-0f29-4955-a219-3b2470ee5c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D44BA7-165F-4E6C-8049-D3942BC68C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B70209-B055-4F5A-9C74-F985CE03B0E5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d0fbe307-3721-468a-bbb5-08cc03bd0ae7"/>
    <ds:schemaRef ds:uri="http://purl.org/dc/elements/1.1/"/>
    <ds:schemaRef ds:uri="eb530027-0f29-4955-a219-3b2470ee5c6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783</Words>
  <Application>Microsoft Office PowerPoint</Application>
  <PresentationFormat>Grand écran</PresentationFormat>
  <Paragraphs>77</Paragraphs>
  <Slides>10</Slides>
  <Notes>1</Notes>
  <HiddenSlides>4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Prévenir les risques liés aux fortes chaleurs au travail</vt:lpstr>
      <vt:lpstr>Les objectifs du webinaire</vt:lpstr>
      <vt:lpstr>Pourquoi agir face aux fortes chaleurs</vt:lpstr>
      <vt:lpstr>Les priorités de prévention</vt:lpstr>
      <vt:lpstr>Les mesures organisationnelles</vt:lpstr>
      <vt:lpstr>Les mesures techniques</vt:lpstr>
      <vt:lpstr>Hydratation et pauses</vt:lpstr>
      <vt:lpstr>Les obligations de l’employeur</vt:lpstr>
      <vt:lpstr>Adapter les mesures selon la vigilance météo</vt:lpstr>
      <vt:lpstr>Les messages essentiels à retenir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jérémie graphéine</dc:creator>
  <cp:lastModifiedBy>Anne-Marie Delupy</cp:lastModifiedBy>
  <cp:revision>53</cp:revision>
  <cp:lastPrinted>2026-06-29T13:30:07Z</cp:lastPrinted>
  <dcterms:created xsi:type="dcterms:W3CDTF">2022-05-18T12:53:06Z</dcterms:created>
  <dcterms:modified xsi:type="dcterms:W3CDTF">2026-07-06T08:07:46Z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0x01010014430D726A4C5540AFC05CD5065956CA</vt:lpwstr>
  </property>
</Properties>
</file>