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>
      <p:cViewPr varScale="1">
        <p:scale>
          <a:sx n="87" d="100"/>
          <a:sy n="87" d="100"/>
        </p:scale>
        <p:origin x="89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B34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B34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2B34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2B34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2B34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2B34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668"/>
            <a:ext cx="10692765" cy="6014085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F6F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459" y="778260"/>
            <a:ext cx="10322481" cy="61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B34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26" y="1459609"/>
            <a:ext cx="7988300" cy="5156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2B34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5900" y="-6579"/>
            <a:ext cx="12525542" cy="7872167"/>
            <a:chOff x="0" y="772668"/>
            <a:chExt cx="10692765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2668"/>
              <a:ext cx="10692384" cy="6013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2800" y="772668"/>
              <a:ext cx="3529965" cy="1901189"/>
            </a:xfrm>
            <a:custGeom>
              <a:avLst/>
              <a:gdLst/>
              <a:ahLst/>
              <a:cxnLst/>
              <a:rect l="l" t="t" r="r" b="b"/>
              <a:pathLst>
                <a:path w="3529965" h="1901189">
                  <a:moveTo>
                    <a:pt x="2534163" y="1900748"/>
                  </a:moveTo>
                  <a:lnTo>
                    <a:pt x="2485617" y="1900601"/>
                  </a:lnTo>
                  <a:lnTo>
                    <a:pt x="2436917" y="1899344"/>
                  </a:lnTo>
                  <a:lnTo>
                    <a:pt x="2388081" y="1897001"/>
                  </a:lnTo>
                  <a:lnTo>
                    <a:pt x="2339128" y="1893598"/>
                  </a:lnTo>
                  <a:lnTo>
                    <a:pt x="2290075" y="1889157"/>
                  </a:lnTo>
                  <a:lnTo>
                    <a:pt x="2240942" y="1883703"/>
                  </a:lnTo>
                  <a:lnTo>
                    <a:pt x="2191746" y="1877260"/>
                  </a:lnTo>
                  <a:lnTo>
                    <a:pt x="2142505" y="1869852"/>
                  </a:lnTo>
                  <a:lnTo>
                    <a:pt x="2093239" y="1861504"/>
                  </a:lnTo>
                  <a:lnTo>
                    <a:pt x="2043966" y="1852239"/>
                  </a:lnTo>
                  <a:lnTo>
                    <a:pt x="1994703" y="1842082"/>
                  </a:lnTo>
                  <a:lnTo>
                    <a:pt x="1945470" y="1831057"/>
                  </a:lnTo>
                  <a:lnTo>
                    <a:pt x="1896285" y="1819188"/>
                  </a:lnTo>
                  <a:lnTo>
                    <a:pt x="1847165" y="1806499"/>
                  </a:lnTo>
                  <a:lnTo>
                    <a:pt x="1798130" y="1793014"/>
                  </a:lnTo>
                  <a:lnTo>
                    <a:pt x="1749197" y="1778758"/>
                  </a:lnTo>
                  <a:lnTo>
                    <a:pt x="1700385" y="1763754"/>
                  </a:lnTo>
                  <a:lnTo>
                    <a:pt x="1651713" y="1748027"/>
                  </a:lnTo>
                  <a:lnTo>
                    <a:pt x="1603199" y="1731601"/>
                  </a:lnTo>
                  <a:lnTo>
                    <a:pt x="1554861" y="1714499"/>
                  </a:lnTo>
                  <a:lnTo>
                    <a:pt x="1506717" y="1696747"/>
                  </a:lnTo>
                  <a:lnTo>
                    <a:pt x="1458786" y="1678368"/>
                  </a:lnTo>
                  <a:lnTo>
                    <a:pt x="1411086" y="1659387"/>
                  </a:lnTo>
                  <a:lnTo>
                    <a:pt x="1363636" y="1639827"/>
                  </a:lnTo>
                  <a:lnTo>
                    <a:pt x="1316453" y="1619713"/>
                  </a:lnTo>
                  <a:lnTo>
                    <a:pt x="1269557" y="1599068"/>
                  </a:lnTo>
                  <a:lnTo>
                    <a:pt x="1222965" y="1577918"/>
                  </a:lnTo>
                  <a:lnTo>
                    <a:pt x="1176697" y="1556286"/>
                  </a:lnTo>
                  <a:lnTo>
                    <a:pt x="1130770" y="1534196"/>
                  </a:lnTo>
                  <a:lnTo>
                    <a:pt x="1085202" y="1511672"/>
                  </a:lnTo>
                  <a:lnTo>
                    <a:pt x="1040012" y="1488739"/>
                  </a:lnTo>
                  <a:lnTo>
                    <a:pt x="995219" y="1465421"/>
                  </a:lnTo>
                  <a:lnTo>
                    <a:pt x="950841" y="1441741"/>
                  </a:lnTo>
                  <a:lnTo>
                    <a:pt x="906895" y="1417725"/>
                  </a:lnTo>
                  <a:lnTo>
                    <a:pt x="863401" y="1393395"/>
                  </a:lnTo>
                  <a:lnTo>
                    <a:pt x="820377" y="1368777"/>
                  </a:lnTo>
                  <a:lnTo>
                    <a:pt x="777841" y="1343895"/>
                  </a:lnTo>
                  <a:lnTo>
                    <a:pt x="735812" y="1318771"/>
                  </a:lnTo>
                  <a:lnTo>
                    <a:pt x="694307" y="1293432"/>
                  </a:lnTo>
                  <a:lnTo>
                    <a:pt x="653346" y="1267900"/>
                  </a:lnTo>
                  <a:lnTo>
                    <a:pt x="612946" y="1242201"/>
                  </a:lnTo>
                  <a:lnTo>
                    <a:pt x="573126" y="1216357"/>
                  </a:lnTo>
                  <a:lnTo>
                    <a:pt x="533904" y="1190394"/>
                  </a:lnTo>
                  <a:lnTo>
                    <a:pt x="495300" y="1164335"/>
                  </a:lnTo>
                  <a:lnTo>
                    <a:pt x="458870" y="1125240"/>
                  </a:lnTo>
                  <a:lnTo>
                    <a:pt x="424170" y="1084839"/>
                  </a:lnTo>
                  <a:lnTo>
                    <a:pt x="391156" y="1043246"/>
                  </a:lnTo>
                  <a:lnTo>
                    <a:pt x="359788" y="1000574"/>
                  </a:lnTo>
                  <a:lnTo>
                    <a:pt x="330025" y="956937"/>
                  </a:lnTo>
                  <a:lnTo>
                    <a:pt x="301824" y="912449"/>
                  </a:lnTo>
                  <a:lnTo>
                    <a:pt x="275143" y="867223"/>
                  </a:lnTo>
                  <a:lnTo>
                    <a:pt x="249943" y="821372"/>
                  </a:lnTo>
                  <a:lnTo>
                    <a:pt x="226180" y="775011"/>
                  </a:lnTo>
                  <a:lnTo>
                    <a:pt x="203813" y="728252"/>
                  </a:lnTo>
                  <a:lnTo>
                    <a:pt x="182801" y="681209"/>
                  </a:lnTo>
                  <a:lnTo>
                    <a:pt x="163103" y="633996"/>
                  </a:lnTo>
                  <a:lnTo>
                    <a:pt x="144676" y="586727"/>
                  </a:lnTo>
                  <a:lnTo>
                    <a:pt x="127479" y="539514"/>
                  </a:lnTo>
                  <a:lnTo>
                    <a:pt x="111471" y="492471"/>
                  </a:lnTo>
                  <a:lnTo>
                    <a:pt x="96610" y="445712"/>
                  </a:lnTo>
                  <a:lnTo>
                    <a:pt x="82854" y="399351"/>
                  </a:lnTo>
                  <a:lnTo>
                    <a:pt x="70162" y="353500"/>
                  </a:lnTo>
                  <a:lnTo>
                    <a:pt x="58493" y="308274"/>
                  </a:lnTo>
                  <a:lnTo>
                    <a:pt x="47804" y="263786"/>
                  </a:lnTo>
                  <a:lnTo>
                    <a:pt x="38055" y="220149"/>
                  </a:lnTo>
                  <a:lnTo>
                    <a:pt x="29203" y="177477"/>
                  </a:lnTo>
                  <a:lnTo>
                    <a:pt x="21208" y="135884"/>
                  </a:lnTo>
                  <a:lnTo>
                    <a:pt x="14027" y="95483"/>
                  </a:lnTo>
                  <a:lnTo>
                    <a:pt x="7620" y="56387"/>
                  </a:lnTo>
                  <a:lnTo>
                    <a:pt x="0" y="0"/>
                  </a:lnTo>
                  <a:lnTo>
                    <a:pt x="1027175" y="0"/>
                  </a:lnTo>
                  <a:lnTo>
                    <a:pt x="1046987" y="44195"/>
                  </a:lnTo>
                  <a:lnTo>
                    <a:pt x="1072202" y="90540"/>
                  </a:lnTo>
                  <a:lnTo>
                    <a:pt x="1098973" y="135805"/>
                  </a:lnTo>
                  <a:lnTo>
                    <a:pt x="1127140" y="179927"/>
                  </a:lnTo>
                  <a:lnTo>
                    <a:pt x="1156546" y="222842"/>
                  </a:lnTo>
                  <a:lnTo>
                    <a:pt x="1187031" y="264488"/>
                  </a:lnTo>
                  <a:lnTo>
                    <a:pt x="1218438" y="304799"/>
                  </a:lnTo>
                  <a:lnTo>
                    <a:pt x="1250606" y="343714"/>
                  </a:lnTo>
                  <a:lnTo>
                    <a:pt x="1283377" y="381169"/>
                  </a:lnTo>
                  <a:lnTo>
                    <a:pt x="1316593" y="417099"/>
                  </a:lnTo>
                  <a:lnTo>
                    <a:pt x="1350094" y="451442"/>
                  </a:lnTo>
                  <a:lnTo>
                    <a:pt x="1383723" y="484134"/>
                  </a:lnTo>
                  <a:lnTo>
                    <a:pt x="1417320" y="515112"/>
                  </a:lnTo>
                  <a:lnTo>
                    <a:pt x="1452323" y="544401"/>
                  </a:lnTo>
                  <a:lnTo>
                    <a:pt x="1489420" y="572452"/>
                  </a:lnTo>
                  <a:lnTo>
                    <a:pt x="1528464" y="599265"/>
                  </a:lnTo>
                  <a:lnTo>
                    <a:pt x="1569310" y="624839"/>
                  </a:lnTo>
                  <a:lnTo>
                    <a:pt x="1611813" y="649176"/>
                  </a:lnTo>
                  <a:lnTo>
                    <a:pt x="1655826" y="672274"/>
                  </a:lnTo>
                  <a:lnTo>
                    <a:pt x="1701204" y="694134"/>
                  </a:lnTo>
                  <a:lnTo>
                    <a:pt x="1747802" y="714755"/>
                  </a:lnTo>
                  <a:lnTo>
                    <a:pt x="1795474" y="734139"/>
                  </a:lnTo>
                  <a:lnTo>
                    <a:pt x="1844075" y="752284"/>
                  </a:lnTo>
                  <a:lnTo>
                    <a:pt x="1893459" y="769191"/>
                  </a:lnTo>
                  <a:lnTo>
                    <a:pt x="1943481" y="784859"/>
                  </a:lnTo>
                  <a:lnTo>
                    <a:pt x="1993994" y="799290"/>
                  </a:lnTo>
                  <a:lnTo>
                    <a:pt x="2044855" y="812482"/>
                  </a:lnTo>
                  <a:lnTo>
                    <a:pt x="2095916" y="824436"/>
                  </a:lnTo>
                  <a:lnTo>
                    <a:pt x="2147033" y="835151"/>
                  </a:lnTo>
                  <a:lnTo>
                    <a:pt x="2198060" y="844629"/>
                  </a:lnTo>
                  <a:lnTo>
                    <a:pt x="2248852" y="852868"/>
                  </a:lnTo>
                  <a:lnTo>
                    <a:pt x="2299263" y="859869"/>
                  </a:lnTo>
                  <a:lnTo>
                    <a:pt x="2349147" y="865631"/>
                  </a:lnTo>
                  <a:lnTo>
                    <a:pt x="2398359" y="870156"/>
                  </a:lnTo>
                  <a:lnTo>
                    <a:pt x="2446753" y="873442"/>
                  </a:lnTo>
                  <a:lnTo>
                    <a:pt x="2494185" y="875490"/>
                  </a:lnTo>
                  <a:lnTo>
                    <a:pt x="2540508" y="876300"/>
                  </a:lnTo>
                  <a:lnTo>
                    <a:pt x="2594441" y="870350"/>
                  </a:lnTo>
                  <a:lnTo>
                    <a:pt x="2647734" y="862943"/>
                  </a:lnTo>
                  <a:lnTo>
                    <a:pt x="2700261" y="854071"/>
                  </a:lnTo>
                  <a:lnTo>
                    <a:pt x="2751895" y="843722"/>
                  </a:lnTo>
                  <a:lnTo>
                    <a:pt x="2802509" y="831887"/>
                  </a:lnTo>
                  <a:lnTo>
                    <a:pt x="2851977" y="818556"/>
                  </a:lnTo>
                  <a:lnTo>
                    <a:pt x="2900171" y="803719"/>
                  </a:lnTo>
                  <a:lnTo>
                    <a:pt x="2946967" y="787365"/>
                  </a:lnTo>
                  <a:lnTo>
                    <a:pt x="2992236" y="769486"/>
                  </a:lnTo>
                  <a:lnTo>
                    <a:pt x="3035852" y="750070"/>
                  </a:lnTo>
                  <a:lnTo>
                    <a:pt x="3077689" y="729107"/>
                  </a:lnTo>
                  <a:lnTo>
                    <a:pt x="3117619" y="706589"/>
                  </a:lnTo>
                  <a:lnTo>
                    <a:pt x="3155517" y="682504"/>
                  </a:lnTo>
                  <a:lnTo>
                    <a:pt x="3191256" y="656843"/>
                  </a:lnTo>
                  <a:lnTo>
                    <a:pt x="3228827" y="628153"/>
                  </a:lnTo>
                  <a:lnTo>
                    <a:pt x="3267063" y="597104"/>
                  </a:lnTo>
                  <a:lnTo>
                    <a:pt x="3305499" y="563936"/>
                  </a:lnTo>
                  <a:lnTo>
                    <a:pt x="3343672" y="528886"/>
                  </a:lnTo>
                  <a:lnTo>
                    <a:pt x="3381118" y="492193"/>
                  </a:lnTo>
                  <a:lnTo>
                    <a:pt x="3417372" y="454095"/>
                  </a:lnTo>
                  <a:lnTo>
                    <a:pt x="3451970" y="414831"/>
                  </a:lnTo>
                  <a:lnTo>
                    <a:pt x="3484449" y="374638"/>
                  </a:lnTo>
                  <a:lnTo>
                    <a:pt x="3514343" y="333756"/>
                  </a:lnTo>
                  <a:lnTo>
                    <a:pt x="3529583" y="310895"/>
                  </a:lnTo>
                  <a:lnTo>
                    <a:pt x="3529583" y="1638300"/>
                  </a:lnTo>
                  <a:lnTo>
                    <a:pt x="3459480" y="1679448"/>
                  </a:lnTo>
                  <a:lnTo>
                    <a:pt x="3416666" y="1701548"/>
                  </a:lnTo>
                  <a:lnTo>
                    <a:pt x="3372964" y="1722705"/>
                  </a:lnTo>
                  <a:lnTo>
                    <a:pt x="3328379" y="1742870"/>
                  </a:lnTo>
                  <a:lnTo>
                    <a:pt x="3282916" y="1761996"/>
                  </a:lnTo>
                  <a:lnTo>
                    <a:pt x="3236580" y="1780032"/>
                  </a:lnTo>
                  <a:lnTo>
                    <a:pt x="3189378" y="1796930"/>
                  </a:lnTo>
                  <a:lnTo>
                    <a:pt x="3141314" y="1812641"/>
                  </a:lnTo>
                  <a:lnTo>
                    <a:pt x="3092394" y="1827117"/>
                  </a:lnTo>
                  <a:lnTo>
                    <a:pt x="3042623" y="1840309"/>
                  </a:lnTo>
                  <a:lnTo>
                    <a:pt x="2992007" y="1852167"/>
                  </a:lnTo>
                  <a:lnTo>
                    <a:pt x="2940551" y="1862644"/>
                  </a:lnTo>
                  <a:lnTo>
                    <a:pt x="2888260" y="1871691"/>
                  </a:lnTo>
                  <a:lnTo>
                    <a:pt x="2835140" y="1879258"/>
                  </a:lnTo>
                  <a:lnTo>
                    <a:pt x="2781197" y="1885297"/>
                  </a:lnTo>
                  <a:lnTo>
                    <a:pt x="2726435" y="1889759"/>
                  </a:lnTo>
                  <a:lnTo>
                    <a:pt x="2678690" y="1894292"/>
                  </a:lnTo>
                  <a:lnTo>
                    <a:pt x="2630718" y="1897618"/>
                  </a:lnTo>
                  <a:lnTo>
                    <a:pt x="2582536" y="1899762"/>
                  </a:lnTo>
                  <a:lnTo>
                    <a:pt x="2534163" y="1900748"/>
                  </a:lnTo>
                  <a:close/>
                </a:path>
              </a:pathLst>
            </a:custGeom>
            <a:solidFill>
              <a:srgbClr val="E4C1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22966" y="2101043"/>
            <a:ext cx="7405905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dirty="0"/>
              <a:t>Les effets physiologiques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967" y="2533862"/>
            <a:ext cx="6519133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dirty="0">
                <a:solidFill>
                  <a:srgbClr val="2B3431"/>
                </a:solidFill>
                <a:latin typeface="Calibri"/>
                <a:cs typeface="Calibri"/>
              </a:rPr>
              <a:t>et pathologiques de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967" y="2968286"/>
            <a:ext cx="7251356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dirty="0">
                <a:solidFill>
                  <a:srgbClr val="2B3431"/>
                </a:solidFill>
                <a:latin typeface="Calibri"/>
                <a:cs typeface="Calibri"/>
              </a:rPr>
              <a:t>l’exposition à la canicule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966" y="3401105"/>
            <a:ext cx="3318733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dirty="0">
                <a:solidFill>
                  <a:srgbClr val="2B3431"/>
                </a:solidFill>
                <a:latin typeface="Calibri"/>
                <a:cs typeface="Calibri"/>
              </a:rPr>
              <a:t>au travail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946" y="4003067"/>
            <a:ext cx="209955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2B3431"/>
                </a:solidFill>
                <a:latin typeface="Times New Roman"/>
                <a:cs typeface="Times New Roman"/>
              </a:rPr>
              <a:t>01 Juin 2026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069" y="5423194"/>
            <a:ext cx="2459355" cy="91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100"/>
              </a:spcBef>
            </a:pPr>
            <a:r>
              <a:rPr sz="1400" b="1" dirty="0">
                <a:solidFill>
                  <a:srgbClr val="2B3431"/>
                </a:solidFill>
                <a:latin typeface="Trebuchet MS"/>
                <a:cs typeface="Trebuchet MS"/>
              </a:rPr>
              <a:t>Dr</a:t>
            </a:r>
            <a:r>
              <a:rPr sz="1400" b="1" spc="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B3431"/>
                </a:solidFill>
                <a:latin typeface="Trebuchet MS"/>
                <a:cs typeface="Trebuchet MS"/>
              </a:rPr>
              <a:t>Gérald</a:t>
            </a:r>
            <a:r>
              <a:rPr sz="1400" b="1" spc="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B3431"/>
                </a:solidFill>
                <a:latin typeface="Trebuchet MS"/>
                <a:cs typeface="Trebuchet MS"/>
              </a:rPr>
              <a:t>DEMORTIERE </a:t>
            </a:r>
            <a:r>
              <a:rPr sz="1400" b="1" spc="55" dirty="0">
                <a:solidFill>
                  <a:srgbClr val="2B3431"/>
                </a:solidFill>
                <a:latin typeface="Trebuchet MS"/>
                <a:cs typeface="Trebuchet MS"/>
              </a:rPr>
              <a:t>Médecin</a:t>
            </a:r>
            <a:r>
              <a:rPr sz="1400" b="1" spc="-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2B3431"/>
                </a:solidFill>
                <a:latin typeface="Trebuchet MS"/>
                <a:cs typeface="Trebuchet MS"/>
              </a:rPr>
              <a:t>Inspecteur</a:t>
            </a:r>
            <a:r>
              <a:rPr sz="1400" b="1" spc="-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2B3431"/>
                </a:solidFill>
                <a:latin typeface="Trebuchet MS"/>
                <a:cs typeface="Trebuchet MS"/>
              </a:rPr>
              <a:t>du</a:t>
            </a:r>
            <a:r>
              <a:rPr sz="1400" b="1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B3431"/>
                </a:solidFill>
                <a:latin typeface="Trebuchet MS"/>
                <a:cs typeface="Trebuchet MS"/>
              </a:rPr>
              <a:t>Travail </a:t>
            </a:r>
            <a:r>
              <a:rPr sz="1400" b="1" spc="60" dirty="0">
                <a:solidFill>
                  <a:srgbClr val="2B3431"/>
                </a:solidFill>
                <a:latin typeface="Trebuchet MS"/>
                <a:cs typeface="Trebuchet MS"/>
              </a:rPr>
              <a:t>DRIEETS</a:t>
            </a:r>
            <a:r>
              <a:rPr sz="1400" b="1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B3431"/>
                </a:solidFill>
                <a:latin typeface="Trebuchet MS"/>
                <a:cs typeface="Trebuchet MS"/>
              </a:rPr>
              <a:t>IdF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566882"/>
            <a:ext cx="10693969" cy="6429085"/>
            <a:chOff x="0" y="772668"/>
            <a:chExt cx="9918700" cy="60140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3376" y="2138171"/>
              <a:ext cx="5004816" cy="4648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72668"/>
              <a:ext cx="1991867" cy="13594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-520700" y="733425"/>
            <a:ext cx="13924241" cy="482140"/>
          </a:xfrm>
          <a:prstGeom prst="rect">
            <a:avLst/>
          </a:prstGeom>
        </p:spPr>
        <p:txBody>
          <a:bodyPr vert="horz" wrap="square" lIns="0" tIns="111717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000000"/>
                </a:solidFill>
                <a:latin typeface="Trebuchet MS"/>
                <a:cs typeface="Trebuchet MS"/>
              </a:rPr>
              <a:t>FOCUS</a:t>
            </a:r>
            <a:r>
              <a:rPr sz="240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65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2400" spc="-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traitements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000000"/>
                </a:solidFill>
                <a:latin typeface="Trebuchet MS"/>
                <a:cs typeface="Trebuchet MS"/>
              </a:rPr>
              <a:t>médicamenteux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affectant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thermorégulation</a:t>
            </a:r>
            <a:r>
              <a:rPr sz="1600" b="0" spc="-10" dirty="0">
                <a:solidFill>
                  <a:srgbClr val="000000"/>
                </a:solidFill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75" y="1571625"/>
            <a:ext cx="9975850" cy="411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80720">
              <a:lnSpc>
                <a:spcPct val="101899"/>
              </a:lnSpc>
              <a:spcBef>
                <a:spcPts val="95"/>
              </a:spcBef>
            </a:pPr>
            <a:r>
              <a:rPr sz="1550" spc="125" dirty="0">
                <a:latin typeface="Trebuchet MS"/>
                <a:cs typeface="Trebuchet MS"/>
              </a:rPr>
              <a:t>Des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traitements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médicamenteux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peuvent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majorer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les</a:t>
            </a:r>
            <a:r>
              <a:rPr sz="1550" dirty="0">
                <a:latin typeface="Trebuchet MS"/>
                <a:cs typeface="Trebuchet MS"/>
              </a:rPr>
              <a:t> effets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canicule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sur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l’organisme,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ou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gêner </a:t>
            </a:r>
            <a:r>
              <a:rPr sz="1550" spc="-10" dirty="0">
                <a:latin typeface="Trebuchet MS"/>
                <a:cs typeface="Trebuchet MS"/>
              </a:rPr>
              <a:t>l’adaptation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du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corps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à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chaleur.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62255" indent="-249554">
              <a:lnSpc>
                <a:spcPct val="100000"/>
              </a:lnSpc>
              <a:buFont typeface="Arial MT"/>
              <a:buChar char="•"/>
              <a:tabLst>
                <a:tab pos="262255" algn="l"/>
              </a:tabLst>
            </a:pPr>
            <a:r>
              <a:rPr sz="1550" spc="55" dirty="0">
                <a:latin typeface="Trebuchet MS"/>
                <a:cs typeface="Trebuchet MS"/>
              </a:rPr>
              <a:t>les</a:t>
            </a:r>
            <a:r>
              <a:rPr sz="1550" spc="75" dirty="0">
                <a:latin typeface="Trebuchet MS"/>
                <a:cs typeface="Trebuchet MS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diurétiques</a:t>
            </a:r>
            <a:r>
              <a:rPr sz="1550" spc="95" dirty="0">
                <a:latin typeface="Trebuchet MS"/>
                <a:cs typeface="Trebuchet MS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(augmentation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des</a:t>
            </a:r>
            <a:r>
              <a:rPr sz="1550" spc="95" dirty="0">
                <a:latin typeface="Trebuchet MS"/>
                <a:cs typeface="Trebuchet MS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pertes</a:t>
            </a:r>
            <a:r>
              <a:rPr sz="1550" spc="9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d’eau)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z="1550" dirty="0">
              <a:latin typeface="Trebuchet MS"/>
              <a:cs typeface="Trebuchet MS"/>
            </a:endParaRPr>
          </a:p>
          <a:p>
            <a:pPr marL="262255" indent="-249554">
              <a:lnSpc>
                <a:spcPct val="100000"/>
              </a:lnSpc>
              <a:buFont typeface="Arial MT"/>
              <a:buChar char="•"/>
              <a:tabLst>
                <a:tab pos="262255" algn="l"/>
              </a:tabLst>
            </a:pPr>
            <a:r>
              <a:rPr sz="1550" u="sng" spc="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Les</a:t>
            </a:r>
            <a:r>
              <a:rPr sz="1550" u="sng" spc="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anti-inflammatoires</a:t>
            </a:r>
            <a:r>
              <a:rPr sz="1550" u="sng" spc="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550" u="sng" spc="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non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stéroïdiens</a:t>
            </a:r>
            <a:r>
              <a:rPr sz="1550" spc="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(AINS),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aspirine</a:t>
            </a:r>
            <a:r>
              <a:rPr sz="1550" spc="-10" dirty="0">
                <a:latin typeface="Trebuchet MS"/>
                <a:cs typeface="Trebuchet MS"/>
              </a:rPr>
              <a:t>,</a:t>
            </a:r>
            <a:r>
              <a:rPr sz="1550" spc="4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certains</a:t>
            </a:r>
            <a:endParaRPr sz="1550" dirty="0">
              <a:latin typeface="Trebuchet MS"/>
              <a:cs typeface="Trebuchet MS"/>
            </a:endParaRPr>
          </a:p>
          <a:p>
            <a:pPr marL="262255">
              <a:lnSpc>
                <a:spcPct val="100000"/>
              </a:lnSpc>
              <a:spcBef>
                <a:spcPts val="35"/>
              </a:spcBef>
            </a:pP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antihypertenseurs</a:t>
            </a:r>
            <a:r>
              <a:rPr sz="1550" dirty="0">
                <a:latin typeface="Trebuchet MS"/>
                <a:cs typeface="Trebuchet MS"/>
              </a:rPr>
              <a:t>,</a:t>
            </a:r>
            <a:r>
              <a:rPr sz="1550" spc="70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antibiotiques</a:t>
            </a:r>
            <a:r>
              <a:rPr sz="1550" dirty="0">
                <a:latin typeface="Trebuchet MS"/>
                <a:cs typeface="Trebuchet MS"/>
              </a:rPr>
              <a:t>,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antidiabétiques</a:t>
            </a:r>
            <a:r>
              <a:rPr sz="1550" dirty="0">
                <a:latin typeface="Trebuchet MS"/>
                <a:cs typeface="Trebuchet MS"/>
              </a:rPr>
              <a:t>,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antiviraux</a:t>
            </a:r>
            <a:r>
              <a:rPr sz="1550" spc="-25" dirty="0">
                <a:latin typeface="Trebuchet MS"/>
                <a:cs typeface="Trebuchet MS"/>
              </a:rPr>
              <a:t>,</a:t>
            </a:r>
            <a:r>
              <a:rPr sz="1550" spc="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qui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agissent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sur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le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fonctionnement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spc="105" dirty="0">
                <a:latin typeface="Trebuchet MS"/>
                <a:cs typeface="Trebuchet MS"/>
              </a:rPr>
              <a:t>des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reins.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62255" marR="1158875" indent="-250190">
              <a:lnSpc>
                <a:spcPct val="101899"/>
              </a:lnSpc>
              <a:spcBef>
                <a:spcPts val="5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10" dirty="0">
                <a:latin typeface="Trebuchet MS"/>
                <a:cs typeface="Trebuchet MS"/>
              </a:rPr>
              <a:t>Certains</a:t>
            </a:r>
            <a:r>
              <a:rPr sz="1550" spc="55" dirty="0">
                <a:latin typeface="Trebuchet MS"/>
                <a:cs typeface="Trebuchet MS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neuroleptiques,</a:t>
            </a:r>
            <a:r>
              <a:rPr sz="1550" spc="95" dirty="0">
                <a:latin typeface="Trebuchet MS"/>
                <a:cs typeface="Trebuchet MS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antiparkinsoniens</a:t>
            </a:r>
            <a:r>
              <a:rPr sz="1550" spc="10" dirty="0">
                <a:latin typeface="Trebuchet MS"/>
                <a:cs typeface="Trebuchet MS"/>
              </a:rPr>
              <a:t>,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antidépresseurs</a:t>
            </a:r>
            <a:r>
              <a:rPr sz="1550" spc="10" dirty="0">
                <a:latin typeface="Trebuchet MS"/>
                <a:cs typeface="Trebuchet MS"/>
              </a:rPr>
              <a:t>,</a:t>
            </a:r>
            <a:r>
              <a:rPr sz="1550" spc="100" dirty="0">
                <a:latin typeface="Trebuchet MS"/>
                <a:cs typeface="Trebuchet MS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vasoconstricteurs</a:t>
            </a:r>
            <a:r>
              <a:rPr sz="1550" spc="5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ou</a:t>
            </a:r>
            <a:r>
              <a:rPr sz="1550" spc="75" dirty="0">
                <a:latin typeface="Trebuchet MS"/>
                <a:cs typeface="Trebuchet MS"/>
              </a:rPr>
              <a:t> </a:t>
            </a:r>
            <a:r>
              <a:rPr sz="1550" spc="70" dirty="0">
                <a:latin typeface="Trebuchet MS"/>
                <a:cs typeface="Trebuchet MS"/>
              </a:rPr>
              <a:t>hormones </a:t>
            </a:r>
            <a:r>
              <a:rPr sz="1550" spc="10" dirty="0">
                <a:latin typeface="Trebuchet MS"/>
                <a:cs typeface="Trebuchet MS"/>
              </a:rPr>
              <a:t>thyroïdiennes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peuvent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aggraver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des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70" dirty="0">
                <a:latin typeface="Trebuchet MS"/>
                <a:cs typeface="Trebuchet MS"/>
              </a:rPr>
              <a:t>problèmes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thermorégulation;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Arial MT"/>
              <a:buChar char="•"/>
            </a:pPr>
            <a:endParaRPr sz="1550" dirty="0">
              <a:latin typeface="Trebuchet MS"/>
              <a:cs typeface="Trebuchet MS"/>
            </a:endParaRPr>
          </a:p>
          <a:p>
            <a:pPr marL="262255" indent="-249554">
              <a:lnSpc>
                <a:spcPct val="100000"/>
              </a:lnSpc>
              <a:buFont typeface="Arial MT"/>
              <a:buChar char="•"/>
              <a:tabLst>
                <a:tab pos="262255" algn="l"/>
              </a:tabLst>
            </a:pPr>
            <a:r>
              <a:rPr sz="1550" spc="110" dirty="0">
                <a:latin typeface="Trebuchet MS"/>
                <a:cs typeface="Trebuchet MS"/>
              </a:rPr>
              <a:t>Les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bêta-</a:t>
            </a:r>
            <a:r>
              <a:rPr sz="1550" u="sng" spc="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bloquants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qui</a:t>
            </a:r>
            <a:r>
              <a:rPr sz="1550" spc="45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limitent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l’augmentation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du</a:t>
            </a:r>
            <a:r>
              <a:rPr sz="1550" spc="5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débit</a:t>
            </a:r>
            <a:r>
              <a:rPr sz="1550" spc="30" dirty="0">
                <a:latin typeface="Trebuchet MS"/>
                <a:cs typeface="Trebuchet MS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cardiaque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305" dirty="0">
                <a:latin typeface="Trebuchet MS"/>
                <a:cs typeface="Trebuchet MS"/>
              </a:rPr>
              <a:t>;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Arial MT"/>
              <a:buChar char="•"/>
            </a:pPr>
            <a:endParaRPr sz="1550" dirty="0">
              <a:latin typeface="Trebuchet MS"/>
              <a:cs typeface="Trebuchet MS"/>
            </a:endParaRPr>
          </a:p>
          <a:p>
            <a:pPr marL="262255" indent="-249554">
              <a:lnSpc>
                <a:spcPct val="100000"/>
              </a:lnSpc>
              <a:buFont typeface="Arial MT"/>
              <a:buChar char="•"/>
              <a:tabLst>
                <a:tab pos="262255" algn="l"/>
              </a:tabLst>
            </a:pPr>
            <a:r>
              <a:rPr sz="1550" spc="55" dirty="0">
                <a:latin typeface="Trebuchet MS"/>
                <a:cs typeface="Trebuchet MS"/>
              </a:rPr>
              <a:t>les</a:t>
            </a:r>
            <a:r>
              <a:rPr sz="1550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antimigraineux</a:t>
            </a:r>
            <a:r>
              <a:rPr sz="1550" dirty="0">
                <a:latin typeface="Trebuchet MS"/>
                <a:cs typeface="Trebuchet MS"/>
              </a:rPr>
              <a:t>,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qui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quelquefois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65" dirty="0">
                <a:latin typeface="Trebuchet MS"/>
                <a:cs typeface="Trebuchet MS"/>
              </a:rPr>
              <a:t>empêchent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dilatation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des</a:t>
            </a:r>
            <a:r>
              <a:rPr sz="1550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vaisseaux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ou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réduisent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transpiration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305" dirty="0">
                <a:latin typeface="Trebuchet MS"/>
                <a:cs typeface="Trebuchet MS"/>
              </a:rPr>
              <a:t>;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 MT"/>
              <a:buChar char="•"/>
            </a:pPr>
            <a:endParaRPr sz="1550" dirty="0">
              <a:latin typeface="Trebuchet MS"/>
              <a:cs typeface="Trebuchet MS"/>
            </a:endParaRPr>
          </a:p>
          <a:p>
            <a:pPr marL="262255" marR="172720" indent="-250190">
              <a:lnSpc>
                <a:spcPct val="102000"/>
              </a:lnSpc>
              <a:spcBef>
                <a:spcPts val="5"/>
              </a:spcBef>
              <a:buFont typeface="Arial MT"/>
              <a:buChar char="•"/>
              <a:tabLst>
                <a:tab pos="262255" algn="l"/>
              </a:tabLst>
            </a:pPr>
            <a:r>
              <a:rPr sz="1550" spc="110" dirty="0">
                <a:latin typeface="Trebuchet MS"/>
                <a:cs typeface="Trebuchet MS"/>
              </a:rPr>
              <a:t>Les</a:t>
            </a:r>
            <a:r>
              <a:rPr sz="1550" spc="85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somnifères</a:t>
            </a:r>
            <a:r>
              <a:rPr sz="1550" dirty="0">
                <a:latin typeface="Trebuchet MS"/>
                <a:cs typeface="Trebuchet MS"/>
              </a:rPr>
              <a:t>,</a:t>
            </a:r>
            <a:r>
              <a:rPr sz="1550" spc="65" dirty="0">
                <a:latin typeface="Trebuchet MS"/>
                <a:cs typeface="Trebuchet MS"/>
              </a:rPr>
              <a:t> </a:t>
            </a:r>
            <a:r>
              <a:rPr sz="1550" spc="55" dirty="0">
                <a:latin typeface="Trebuchet MS"/>
                <a:cs typeface="Trebuchet MS"/>
              </a:rPr>
              <a:t>les</a:t>
            </a:r>
            <a:r>
              <a:rPr sz="1550" spc="90" dirty="0">
                <a:latin typeface="Trebuchet MS"/>
                <a:cs typeface="Trebuchet MS"/>
              </a:rPr>
              <a:t> </a:t>
            </a:r>
            <a:r>
              <a:rPr sz="15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anxiolytiques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qui</a:t>
            </a:r>
            <a:r>
              <a:rPr sz="1550" spc="10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diminuent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vigilance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8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capacité</a:t>
            </a:r>
            <a:r>
              <a:rPr sz="1550" spc="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à</a:t>
            </a:r>
            <a:r>
              <a:rPr sz="1550" spc="8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adapter</a:t>
            </a:r>
            <a:r>
              <a:rPr sz="1550" spc="90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son</a:t>
            </a:r>
            <a:r>
              <a:rPr sz="1550" spc="65" dirty="0">
                <a:latin typeface="Trebuchet MS"/>
                <a:cs typeface="Trebuchet MS"/>
              </a:rPr>
              <a:t> </a:t>
            </a:r>
            <a:r>
              <a:rPr sz="1550" spc="45" dirty="0">
                <a:latin typeface="Trebuchet MS"/>
                <a:cs typeface="Trebuchet MS"/>
              </a:rPr>
              <a:t>comportement </a:t>
            </a:r>
            <a:r>
              <a:rPr sz="1550" dirty="0">
                <a:latin typeface="Trebuchet MS"/>
                <a:cs typeface="Trebuchet MS"/>
              </a:rPr>
              <a:t>contre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la</a:t>
            </a:r>
            <a:r>
              <a:rPr sz="1550" spc="4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chaleur.</a:t>
            </a:r>
            <a:endParaRPr sz="1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5459" y="778260"/>
            <a:ext cx="1032248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Liens “chaleur et accidents du travail”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655" y="1491649"/>
            <a:ext cx="6306185" cy="48069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Effets</a:t>
            </a:r>
            <a:r>
              <a:rPr sz="1750" b="1" spc="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physiques</a:t>
            </a:r>
            <a:r>
              <a:rPr sz="1750" b="1" spc="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7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b="1" spc="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b="1" spc="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endParaRPr sz="1750">
              <a:latin typeface="Trebuchet MS"/>
              <a:cs typeface="Trebuchet MS"/>
            </a:endParaRPr>
          </a:p>
          <a:p>
            <a:pPr marL="12700" marR="5080" algn="just">
              <a:lnSpc>
                <a:spcPct val="120300"/>
              </a:lnSpc>
              <a:spcBef>
                <a:spcPts val="440"/>
              </a:spcBef>
            </a:pP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175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2B3431"/>
                </a:solidFill>
                <a:latin typeface="Trebuchet MS"/>
                <a:cs typeface="Trebuchet MS"/>
              </a:rPr>
              <a:t>provoque</a:t>
            </a:r>
            <a:r>
              <a:rPr sz="175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mains</a:t>
            </a:r>
            <a:r>
              <a:rPr sz="175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moites,</a:t>
            </a:r>
            <a:r>
              <a:rPr sz="175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transpiration</a:t>
            </a:r>
            <a:r>
              <a:rPr sz="175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2B3431"/>
                </a:solidFill>
                <a:latin typeface="Trebuchet MS"/>
                <a:cs typeface="Trebuchet MS"/>
              </a:rPr>
              <a:t>excessive</a:t>
            </a:r>
            <a:r>
              <a:rPr sz="175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et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fatigue</a:t>
            </a:r>
            <a:r>
              <a:rPr sz="175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musculaire,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affectant</a:t>
            </a:r>
            <a:r>
              <a:rPr sz="175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la manipulation</a:t>
            </a:r>
            <a:r>
              <a:rPr sz="175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2B3431"/>
                </a:solidFill>
                <a:latin typeface="Trebuchet MS"/>
                <a:cs typeface="Trebuchet MS"/>
              </a:rPr>
              <a:t>en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sécurité</a:t>
            </a:r>
            <a:r>
              <a:rPr sz="1750" spc="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des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outils.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b="1" spc="50" dirty="0">
                <a:solidFill>
                  <a:srgbClr val="2B3431"/>
                </a:solidFill>
                <a:latin typeface="Trebuchet MS"/>
                <a:cs typeface="Trebuchet MS"/>
              </a:rPr>
              <a:t>Impact</a:t>
            </a:r>
            <a:r>
              <a:rPr sz="1750" b="1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cognitif</a:t>
            </a:r>
            <a:r>
              <a:rPr sz="1750" b="1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75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b="1" spc="-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55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b="1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endParaRPr sz="1750">
              <a:latin typeface="Trebuchet MS"/>
              <a:cs typeface="Trebuchet MS"/>
            </a:endParaRPr>
          </a:p>
          <a:p>
            <a:pPr marL="12700" marR="638175">
              <a:lnSpc>
                <a:spcPct val="120300"/>
              </a:lnSpc>
              <a:spcBef>
                <a:spcPts val="434"/>
              </a:spcBef>
            </a:pP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diminue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vigilance,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2B3431"/>
                </a:solidFill>
                <a:latin typeface="Trebuchet MS"/>
                <a:cs typeface="Trebuchet MS"/>
              </a:rPr>
              <a:t>augmente</a:t>
            </a:r>
            <a:r>
              <a:rPr sz="175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le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2B3431"/>
                </a:solidFill>
                <a:latin typeface="Trebuchet MS"/>
                <a:cs typeface="Trebuchet MS"/>
              </a:rPr>
              <a:t>temps</a:t>
            </a:r>
            <a:r>
              <a:rPr sz="175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de 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reaction,</a:t>
            </a:r>
            <a:r>
              <a:rPr sz="175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réduit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concentration</a:t>
            </a:r>
            <a:r>
              <a:rPr sz="175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175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altère</a:t>
            </a:r>
            <a:r>
              <a:rPr sz="175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le</a:t>
            </a:r>
            <a:r>
              <a:rPr sz="175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jugement. </a:t>
            </a:r>
            <a:r>
              <a:rPr sz="1750" spc="45" dirty="0">
                <a:solidFill>
                  <a:srgbClr val="2B3431"/>
                </a:solidFill>
                <a:latin typeface="Trebuchet MS"/>
                <a:cs typeface="Trebuchet MS"/>
              </a:rPr>
              <a:t>augmentant</a:t>
            </a:r>
            <a:r>
              <a:rPr sz="175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2B3431"/>
                </a:solidFill>
                <a:latin typeface="Trebuchet MS"/>
                <a:cs typeface="Trebuchet MS"/>
              </a:rPr>
              <a:t>risques</a:t>
            </a:r>
            <a:r>
              <a:rPr sz="175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d’accidents.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50" b="1" spc="55" dirty="0">
                <a:solidFill>
                  <a:srgbClr val="2B3431"/>
                </a:solidFill>
                <a:latin typeface="Trebuchet MS"/>
                <a:cs typeface="Trebuchet MS"/>
              </a:rPr>
              <a:t>Conséquences</a:t>
            </a:r>
            <a:r>
              <a:rPr sz="1750" b="1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sur</a:t>
            </a:r>
            <a:r>
              <a:rPr sz="1750" b="1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b="1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b="1" spc="-10" dirty="0">
                <a:solidFill>
                  <a:srgbClr val="2B3431"/>
                </a:solidFill>
                <a:latin typeface="Trebuchet MS"/>
                <a:cs typeface="Trebuchet MS"/>
              </a:rPr>
              <a:t>sécurité</a:t>
            </a:r>
            <a:endParaRPr sz="1750">
              <a:latin typeface="Trebuchet MS"/>
              <a:cs typeface="Trebuchet MS"/>
            </a:endParaRPr>
          </a:p>
          <a:p>
            <a:pPr marL="12700" marR="34290">
              <a:lnSpc>
                <a:spcPct val="120300"/>
              </a:lnSpc>
              <a:spcBef>
                <a:spcPts val="434"/>
              </a:spcBef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L’exposition</a:t>
            </a:r>
            <a:r>
              <a:rPr sz="175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à</a:t>
            </a:r>
            <a:r>
              <a:rPr sz="1750" spc="-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175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accroît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2B3431"/>
                </a:solidFill>
                <a:latin typeface="Trebuchet MS"/>
                <a:cs typeface="Trebuchet MS"/>
              </a:rPr>
              <a:t>risques</a:t>
            </a:r>
            <a:r>
              <a:rPr sz="175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d’accidents,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surtout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dans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conduite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d’engins,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l’usage</a:t>
            </a:r>
            <a:r>
              <a:rPr sz="175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machines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175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25" dirty="0">
                <a:solidFill>
                  <a:srgbClr val="2B3431"/>
                </a:solidFill>
                <a:latin typeface="Trebuchet MS"/>
                <a:cs typeface="Trebuchet MS"/>
              </a:rPr>
              <a:t>les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manutentions</a:t>
            </a:r>
            <a:r>
              <a:rPr sz="1750" spc="3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lourdes.</a:t>
            </a:r>
            <a:endParaRPr sz="17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51040" y="888081"/>
            <a:ext cx="3642360" cy="6014085"/>
            <a:chOff x="7050023" y="772668"/>
            <a:chExt cx="3642360" cy="6014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0023" y="772668"/>
              <a:ext cx="3642360" cy="6013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9007" y="774192"/>
              <a:ext cx="3623376" cy="3006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6120" y="3781044"/>
              <a:ext cx="3636264" cy="30053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19800"/>
            <a:ext cx="10692765" cy="765175"/>
          </a:xfrm>
          <a:custGeom>
            <a:avLst/>
            <a:gdLst/>
            <a:ahLst/>
            <a:cxnLst/>
            <a:rect l="l" t="t" r="r" b="b"/>
            <a:pathLst>
              <a:path w="10692765" h="765175">
                <a:moveTo>
                  <a:pt x="10692384" y="765047"/>
                </a:moveTo>
                <a:lnTo>
                  <a:pt x="0" y="765047"/>
                </a:lnTo>
                <a:lnTo>
                  <a:pt x="0" y="149352"/>
                </a:lnTo>
                <a:lnTo>
                  <a:pt x="1524" y="149352"/>
                </a:lnTo>
                <a:lnTo>
                  <a:pt x="41396" y="130581"/>
                </a:lnTo>
                <a:lnTo>
                  <a:pt x="82911" y="112698"/>
                </a:lnTo>
                <a:lnTo>
                  <a:pt x="126122" y="95982"/>
                </a:lnTo>
                <a:lnTo>
                  <a:pt x="171085" y="80715"/>
                </a:lnTo>
                <a:lnTo>
                  <a:pt x="217855" y="67180"/>
                </a:lnTo>
                <a:lnTo>
                  <a:pt x="266487" y="55658"/>
                </a:lnTo>
                <a:lnTo>
                  <a:pt x="317035" y="46431"/>
                </a:lnTo>
                <a:lnTo>
                  <a:pt x="369555" y="39779"/>
                </a:lnTo>
                <a:lnTo>
                  <a:pt x="424102" y="35986"/>
                </a:lnTo>
                <a:lnTo>
                  <a:pt x="480731" y="35332"/>
                </a:lnTo>
                <a:lnTo>
                  <a:pt x="539496" y="38100"/>
                </a:lnTo>
                <a:lnTo>
                  <a:pt x="593097" y="43406"/>
                </a:lnTo>
                <a:lnTo>
                  <a:pt x="641735" y="50839"/>
                </a:lnTo>
                <a:lnTo>
                  <a:pt x="685924" y="60190"/>
                </a:lnTo>
                <a:lnTo>
                  <a:pt x="726181" y="71253"/>
                </a:lnTo>
                <a:lnTo>
                  <a:pt x="763020" y="83820"/>
                </a:lnTo>
                <a:lnTo>
                  <a:pt x="828509" y="112634"/>
                </a:lnTo>
                <a:lnTo>
                  <a:pt x="886516" y="144975"/>
                </a:lnTo>
                <a:lnTo>
                  <a:pt x="968519" y="196469"/>
                </a:lnTo>
                <a:lnTo>
                  <a:pt x="996580" y="213599"/>
                </a:lnTo>
                <a:lnTo>
                  <a:pt x="1056887" y="246562"/>
                </a:lnTo>
                <a:lnTo>
                  <a:pt x="1126209" y="276414"/>
                </a:lnTo>
                <a:lnTo>
                  <a:pt x="1165539" y="289655"/>
                </a:lnTo>
                <a:lnTo>
                  <a:pt x="1208670" y="301495"/>
                </a:lnTo>
                <a:lnTo>
                  <a:pt x="1256118" y="311728"/>
                </a:lnTo>
                <a:lnTo>
                  <a:pt x="1308397" y="320146"/>
                </a:lnTo>
                <a:lnTo>
                  <a:pt x="1366023" y="326542"/>
                </a:lnTo>
                <a:lnTo>
                  <a:pt x="1429512" y="330708"/>
                </a:lnTo>
                <a:lnTo>
                  <a:pt x="1478628" y="324178"/>
                </a:lnTo>
                <a:lnTo>
                  <a:pt x="1526814" y="314449"/>
                </a:lnTo>
                <a:lnTo>
                  <a:pt x="1574149" y="301914"/>
                </a:lnTo>
                <a:lnTo>
                  <a:pt x="1620707" y="286963"/>
                </a:lnTo>
                <a:lnTo>
                  <a:pt x="1666565" y="269986"/>
                </a:lnTo>
                <a:lnTo>
                  <a:pt x="1711801" y="251374"/>
                </a:lnTo>
                <a:lnTo>
                  <a:pt x="1756490" y="231519"/>
                </a:lnTo>
                <a:lnTo>
                  <a:pt x="1800709" y="210811"/>
                </a:lnTo>
                <a:lnTo>
                  <a:pt x="1844536" y="189642"/>
                </a:lnTo>
                <a:lnTo>
                  <a:pt x="1931315" y="147481"/>
                </a:lnTo>
                <a:lnTo>
                  <a:pt x="1974421" y="127272"/>
                </a:lnTo>
                <a:lnTo>
                  <a:pt x="2017440" y="108164"/>
                </a:lnTo>
                <a:lnTo>
                  <a:pt x="2060449" y="90549"/>
                </a:lnTo>
                <a:lnTo>
                  <a:pt x="2103524" y="74818"/>
                </a:lnTo>
                <a:lnTo>
                  <a:pt x="2146743" y="61362"/>
                </a:lnTo>
                <a:lnTo>
                  <a:pt x="2190180" y="50571"/>
                </a:lnTo>
                <a:lnTo>
                  <a:pt x="2233914" y="42836"/>
                </a:lnTo>
                <a:lnTo>
                  <a:pt x="2278020" y="38549"/>
                </a:lnTo>
                <a:lnTo>
                  <a:pt x="2322576" y="38100"/>
                </a:lnTo>
                <a:lnTo>
                  <a:pt x="2365307" y="41554"/>
                </a:lnTo>
                <a:lnTo>
                  <a:pt x="2408147" y="49022"/>
                </a:lnTo>
                <a:lnTo>
                  <a:pt x="2451080" y="60080"/>
                </a:lnTo>
                <a:lnTo>
                  <a:pt x="2494090" y="74304"/>
                </a:lnTo>
                <a:lnTo>
                  <a:pt x="2537162" y="91272"/>
                </a:lnTo>
                <a:lnTo>
                  <a:pt x="2580278" y="110558"/>
                </a:lnTo>
                <a:lnTo>
                  <a:pt x="2623425" y="131741"/>
                </a:lnTo>
                <a:lnTo>
                  <a:pt x="2666585" y="154395"/>
                </a:lnTo>
                <a:lnTo>
                  <a:pt x="2709743" y="178099"/>
                </a:lnTo>
                <a:lnTo>
                  <a:pt x="2752883" y="202427"/>
                </a:lnTo>
                <a:lnTo>
                  <a:pt x="2839047" y="251264"/>
                </a:lnTo>
                <a:lnTo>
                  <a:pt x="2882040" y="274926"/>
                </a:lnTo>
                <a:lnTo>
                  <a:pt x="2924951" y="297518"/>
                </a:lnTo>
                <a:lnTo>
                  <a:pt x="2967765" y="318618"/>
                </a:lnTo>
                <a:lnTo>
                  <a:pt x="3010467" y="337801"/>
                </a:lnTo>
                <a:lnTo>
                  <a:pt x="3053041" y="354644"/>
                </a:lnTo>
                <a:lnTo>
                  <a:pt x="3095470" y="368723"/>
                </a:lnTo>
                <a:lnTo>
                  <a:pt x="3137740" y="379615"/>
                </a:lnTo>
                <a:lnTo>
                  <a:pt x="3179834" y="386897"/>
                </a:lnTo>
                <a:lnTo>
                  <a:pt x="3221736" y="390143"/>
                </a:lnTo>
                <a:lnTo>
                  <a:pt x="3262133" y="389241"/>
                </a:lnTo>
                <a:lnTo>
                  <a:pt x="3299994" y="384606"/>
                </a:lnTo>
                <a:lnTo>
                  <a:pt x="3369746" y="365625"/>
                </a:lnTo>
                <a:lnTo>
                  <a:pt x="3434260" y="336177"/>
                </a:lnTo>
                <a:lnTo>
                  <a:pt x="3496808" y="299241"/>
                </a:lnTo>
                <a:lnTo>
                  <a:pt x="3560659" y="257795"/>
                </a:lnTo>
                <a:lnTo>
                  <a:pt x="3594095" y="236311"/>
                </a:lnTo>
                <a:lnTo>
                  <a:pt x="3629084" y="214817"/>
                </a:lnTo>
                <a:lnTo>
                  <a:pt x="3666033" y="193684"/>
                </a:lnTo>
                <a:lnTo>
                  <a:pt x="3705352" y="173284"/>
                </a:lnTo>
                <a:lnTo>
                  <a:pt x="3747449" y="153990"/>
                </a:lnTo>
                <a:lnTo>
                  <a:pt x="3792734" y="136174"/>
                </a:lnTo>
                <a:lnTo>
                  <a:pt x="3841614" y="120209"/>
                </a:lnTo>
                <a:lnTo>
                  <a:pt x="3894499" y="106466"/>
                </a:lnTo>
                <a:lnTo>
                  <a:pt x="3951798" y="95318"/>
                </a:lnTo>
                <a:lnTo>
                  <a:pt x="4013919" y="87137"/>
                </a:lnTo>
                <a:lnTo>
                  <a:pt x="4081272" y="82296"/>
                </a:lnTo>
                <a:lnTo>
                  <a:pt x="4142506" y="84021"/>
                </a:lnTo>
                <a:lnTo>
                  <a:pt x="4200121" y="88964"/>
                </a:lnTo>
                <a:lnTo>
                  <a:pt x="4254394" y="96776"/>
                </a:lnTo>
                <a:lnTo>
                  <a:pt x="4305605" y="107109"/>
                </a:lnTo>
                <a:lnTo>
                  <a:pt x="4354032" y="119614"/>
                </a:lnTo>
                <a:lnTo>
                  <a:pt x="4399952" y="133943"/>
                </a:lnTo>
                <a:lnTo>
                  <a:pt x="4443645" y="149747"/>
                </a:lnTo>
                <a:lnTo>
                  <a:pt x="4485389" y="166677"/>
                </a:lnTo>
                <a:lnTo>
                  <a:pt x="4525462" y="184386"/>
                </a:lnTo>
                <a:lnTo>
                  <a:pt x="4564143" y="202524"/>
                </a:lnTo>
                <a:lnTo>
                  <a:pt x="4638442" y="238694"/>
                </a:lnTo>
                <a:lnTo>
                  <a:pt x="4674618" y="256030"/>
                </a:lnTo>
                <a:lnTo>
                  <a:pt x="4710514" y="272400"/>
                </a:lnTo>
                <a:lnTo>
                  <a:pt x="4746411" y="287458"/>
                </a:lnTo>
                <a:lnTo>
                  <a:pt x="4782586" y="300854"/>
                </a:lnTo>
                <a:lnTo>
                  <a:pt x="4819318" y="312239"/>
                </a:lnTo>
                <a:lnTo>
                  <a:pt x="4856885" y="321266"/>
                </a:lnTo>
                <a:lnTo>
                  <a:pt x="4895566" y="327585"/>
                </a:lnTo>
                <a:lnTo>
                  <a:pt x="4935640" y="330849"/>
                </a:lnTo>
                <a:lnTo>
                  <a:pt x="4977384" y="330708"/>
                </a:lnTo>
                <a:lnTo>
                  <a:pt x="5022211" y="326453"/>
                </a:lnTo>
                <a:lnTo>
                  <a:pt x="5067077" y="318115"/>
                </a:lnTo>
                <a:lnTo>
                  <a:pt x="5111975" y="306158"/>
                </a:lnTo>
                <a:lnTo>
                  <a:pt x="5156899" y="291047"/>
                </a:lnTo>
                <a:lnTo>
                  <a:pt x="5201840" y="273248"/>
                </a:lnTo>
                <a:lnTo>
                  <a:pt x="5246793" y="253226"/>
                </a:lnTo>
                <a:lnTo>
                  <a:pt x="5291751" y="231446"/>
                </a:lnTo>
                <a:lnTo>
                  <a:pt x="5336706" y="208373"/>
                </a:lnTo>
                <a:lnTo>
                  <a:pt x="5381652" y="184473"/>
                </a:lnTo>
                <a:lnTo>
                  <a:pt x="5471490" y="136050"/>
                </a:lnTo>
                <a:lnTo>
                  <a:pt x="5516368" y="112459"/>
                </a:lnTo>
                <a:lnTo>
                  <a:pt x="5561209" y="89900"/>
                </a:lnTo>
                <a:lnTo>
                  <a:pt x="5606006" y="68840"/>
                </a:lnTo>
                <a:lnTo>
                  <a:pt x="5650754" y="49744"/>
                </a:lnTo>
                <a:lnTo>
                  <a:pt x="5695444" y="33076"/>
                </a:lnTo>
                <a:lnTo>
                  <a:pt x="5740070" y="19303"/>
                </a:lnTo>
                <a:lnTo>
                  <a:pt x="5784625" y="8889"/>
                </a:lnTo>
                <a:lnTo>
                  <a:pt x="5829103" y="2299"/>
                </a:lnTo>
                <a:lnTo>
                  <a:pt x="5873496" y="0"/>
                </a:lnTo>
                <a:lnTo>
                  <a:pt x="5934857" y="2079"/>
                </a:lnTo>
                <a:lnTo>
                  <a:pt x="5992424" y="8052"/>
                </a:lnTo>
                <a:lnTo>
                  <a:pt x="6046490" y="17519"/>
                </a:lnTo>
                <a:lnTo>
                  <a:pt x="6097344" y="30081"/>
                </a:lnTo>
                <a:lnTo>
                  <a:pt x="6145279" y="45340"/>
                </a:lnTo>
                <a:lnTo>
                  <a:pt x="6190585" y="62897"/>
                </a:lnTo>
                <a:lnTo>
                  <a:pt x="6233555" y="82352"/>
                </a:lnTo>
                <a:lnTo>
                  <a:pt x="6274478" y="103307"/>
                </a:lnTo>
                <a:lnTo>
                  <a:pt x="6313647" y="125363"/>
                </a:lnTo>
                <a:lnTo>
                  <a:pt x="6351353" y="148121"/>
                </a:lnTo>
                <a:lnTo>
                  <a:pt x="6387887" y="171182"/>
                </a:lnTo>
                <a:lnTo>
                  <a:pt x="6458603" y="216618"/>
                </a:lnTo>
                <a:lnTo>
                  <a:pt x="6493369" y="238195"/>
                </a:lnTo>
                <a:lnTo>
                  <a:pt x="6528127" y="258480"/>
                </a:lnTo>
                <a:lnTo>
                  <a:pt x="6563170" y="277073"/>
                </a:lnTo>
                <a:lnTo>
                  <a:pt x="6598788" y="293576"/>
                </a:lnTo>
                <a:lnTo>
                  <a:pt x="6635273" y="307590"/>
                </a:lnTo>
                <a:lnTo>
                  <a:pt x="6672917" y="318716"/>
                </a:lnTo>
                <a:lnTo>
                  <a:pt x="6712010" y="326554"/>
                </a:lnTo>
                <a:lnTo>
                  <a:pt x="6752844" y="330708"/>
                </a:lnTo>
                <a:lnTo>
                  <a:pt x="6795910" y="331047"/>
                </a:lnTo>
                <a:lnTo>
                  <a:pt x="6837092" y="327754"/>
                </a:lnTo>
                <a:lnTo>
                  <a:pt x="6876721" y="321219"/>
                </a:lnTo>
                <a:lnTo>
                  <a:pt x="6915131" y="311834"/>
                </a:lnTo>
                <a:lnTo>
                  <a:pt x="6952654" y="299989"/>
                </a:lnTo>
                <a:lnTo>
                  <a:pt x="6989623" y="286076"/>
                </a:lnTo>
                <a:lnTo>
                  <a:pt x="7026370" y="270484"/>
                </a:lnTo>
                <a:lnTo>
                  <a:pt x="7063228" y="253605"/>
                </a:lnTo>
                <a:lnTo>
                  <a:pt x="7138606" y="217551"/>
                </a:lnTo>
                <a:lnTo>
                  <a:pt x="7177792" y="199156"/>
                </a:lnTo>
                <a:lnTo>
                  <a:pt x="7218420" y="181039"/>
                </a:lnTo>
                <a:lnTo>
                  <a:pt x="7260821" y="163588"/>
                </a:lnTo>
                <a:lnTo>
                  <a:pt x="7305329" y="147197"/>
                </a:lnTo>
                <a:lnTo>
                  <a:pt x="7352276" y="132254"/>
                </a:lnTo>
                <a:lnTo>
                  <a:pt x="7401995" y="119152"/>
                </a:lnTo>
                <a:lnTo>
                  <a:pt x="7454818" y="108281"/>
                </a:lnTo>
                <a:lnTo>
                  <a:pt x="7511078" y="100032"/>
                </a:lnTo>
                <a:lnTo>
                  <a:pt x="7571108" y="94796"/>
                </a:lnTo>
                <a:lnTo>
                  <a:pt x="7635240" y="92964"/>
                </a:lnTo>
                <a:lnTo>
                  <a:pt x="7699438" y="94763"/>
                </a:lnTo>
                <a:lnTo>
                  <a:pt x="7759654" y="99908"/>
                </a:lnTo>
                <a:lnTo>
                  <a:pt x="7816207" y="108019"/>
                </a:lnTo>
                <a:lnTo>
                  <a:pt x="7869411" y="118713"/>
                </a:lnTo>
                <a:lnTo>
                  <a:pt x="7919585" y="131611"/>
                </a:lnTo>
                <a:lnTo>
                  <a:pt x="7967043" y="146332"/>
                </a:lnTo>
                <a:lnTo>
                  <a:pt x="8012104" y="162496"/>
                </a:lnTo>
                <a:lnTo>
                  <a:pt x="8055083" y="179722"/>
                </a:lnTo>
                <a:lnTo>
                  <a:pt x="8096298" y="197629"/>
                </a:lnTo>
                <a:lnTo>
                  <a:pt x="8136064" y="215836"/>
                </a:lnTo>
                <a:lnTo>
                  <a:pt x="8212519" y="251630"/>
                </a:lnTo>
                <a:lnTo>
                  <a:pt x="8249840" y="268456"/>
                </a:lnTo>
                <a:lnTo>
                  <a:pt x="8286980" y="284059"/>
                </a:lnTo>
                <a:lnTo>
                  <a:pt x="8324254" y="298061"/>
                </a:lnTo>
                <a:lnTo>
                  <a:pt x="8361980" y="310079"/>
                </a:lnTo>
                <a:lnTo>
                  <a:pt x="8400474" y="319733"/>
                </a:lnTo>
                <a:lnTo>
                  <a:pt x="8440053" y="326643"/>
                </a:lnTo>
                <a:lnTo>
                  <a:pt x="8481033" y="330428"/>
                </a:lnTo>
                <a:lnTo>
                  <a:pt x="8523732" y="330708"/>
                </a:lnTo>
                <a:lnTo>
                  <a:pt x="8564237" y="327328"/>
                </a:lnTo>
                <a:lnTo>
                  <a:pt x="8602796" y="320484"/>
                </a:lnTo>
                <a:lnTo>
                  <a:pt x="8639720" y="310549"/>
                </a:lnTo>
                <a:lnTo>
                  <a:pt x="8709918" y="282893"/>
                </a:lnTo>
                <a:lnTo>
                  <a:pt x="8777336" y="247339"/>
                </a:lnTo>
                <a:lnTo>
                  <a:pt x="8810785" y="227530"/>
                </a:lnTo>
                <a:lnTo>
                  <a:pt x="8878728" y="185711"/>
                </a:lnTo>
                <a:lnTo>
                  <a:pt x="8913847" y="164445"/>
                </a:lnTo>
                <a:lnTo>
                  <a:pt x="8950150" y="143438"/>
                </a:lnTo>
                <a:lnTo>
                  <a:pt x="8987948" y="123061"/>
                </a:lnTo>
                <a:lnTo>
                  <a:pt x="9027555" y="103688"/>
                </a:lnTo>
                <a:lnTo>
                  <a:pt x="9069284" y="85690"/>
                </a:lnTo>
                <a:lnTo>
                  <a:pt x="9113447" y="69440"/>
                </a:lnTo>
                <a:lnTo>
                  <a:pt x="9160359" y="55309"/>
                </a:lnTo>
                <a:lnTo>
                  <a:pt x="9210331" y="43671"/>
                </a:lnTo>
                <a:lnTo>
                  <a:pt x="9263678" y="34897"/>
                </a:lnTo>
                <a:lnTo>
                  <a:pt x="9320711" y="29360"/>
                </a:lnTo>
                <a:lnTo>
                  <a:pt x="9381744" y="27432"/>
                </a:lnTo>
                <a:lnTo>
                  <a:pt x="9437290" y="29102"/>
                </a:lnTo>
                <a:lnTo>
                  <a:pt x="9488511" y="33912"/>
                </a:lnTo>
                <a:lnTo>
                  <a:pt x="9535818" y="41565"/>
                </a:lnTo>
                <a:lnTo>
                  <a:pt x="9579622" y="51759"/>
                </a:lnTo>
                <a:lnTo>
                  <a:pt x="9620334" y="64198"/>
                </a:lnTo>
                <a:lnTo>
                  <a:pt x="9658366" y="78580"/>
                </a:lnTo>
                <a:lnTo>
                  <a:pt x="9694127" y="94607"/>
                </a:lnTo>
                <a:lnTo>
                  <a:pt x="9760487" y="130401"/>
                </a:lnTo>
                <a:lnTo>
                  <a:pt x="9822700" y="169186"/>
                </a:lnTo>
                <a:lnTo>
                  <a:pt x="9853280" y="188953"/>
                </a:lnTo>
                <a:lnTo>
                  <a:pt x="9884057" y="208570"/>
                </a:lnTo>
                <a:lnTo>
                  <a:pt x="9947846" y="246158"/>
                </a:lnTo>
                <a:lnTo>
                  <a:pt x="10017355" y="279559"/>
                </a:lnTo>
                <a:lnTo>
                  <a:pt x="10055283" y="293941"/>
                </a:lnTo>
                <a:lnTo>
                  <a:pt x="10095874" y="306380"/>
                </a:lnTo>
                <a:lnTo>
                  <a:pt x="10139540" y="316574"/>
                </a:lnTo>
                <a:lnTo>
                  <a:pt x="10186691" y="324227"/>
                </a:lnTo>
                <a:lnTo>
                  <a:pt x="10237740" y="329037"/>
                </a:lnTo>
                <a:lnTo>
                  <a:pt x="10293096" y="330708"/>
                </a:lnTo>
                <a:lnTo>
                  <a:pt x="10346378" y="329352"/>
                </a:lnTo>
                <a:lnTo>
                  <a:pt x="10399127" y="325465"/>
                </a:lnTo>
                <a:lnTo>
                  <a:pt x="10451369" y="319311"/>
                </a:lnTo>
                <a:lnTo>
                  <a:pt x="10503132" y="311158"/>
                </a:lnTo>
                <a:lnTo>
                  <a:pt x="10554442" y="301272"/>
                </a:lnTo>
                <a:lnTo>
                  <a:pt x="10605325" y="289919"/>
                </a:lnTo>
                <a:lnTo>
                  <a:pt x="10655808" y="277368"/>
                </a:lnTo>
                <a:lnTo>
                  <a:pt x="10692384" y="266700"/>
                </a:lnTo>
                <a:lnTo>
                  <a:pt x="10692384" y="765047"/>
                </a:lnTo>
                <a:close/>
              </a:path>
            </a:pathLst>
          </a:custGeom>
          <a:solidFill>
            <a:srgbClr val="AEC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17500" y="957940"/>
            <a:ext cx="10989005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Mesures de prévention : approche opérationnelle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89" y="2150688"/>
            <a:ext cx="1054608" cy="10546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89" y="3290640"/>
            <a:ext cx="1054608" cy="1054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189" y="4430592"/>
            <a:ext cx="1054608" cy="10546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26612" y="2099115"/>
            <a:ext cx="7330440" cy="318882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550" b="1" spc="75" dirty="0">
                <a:latin typeface="Trebuchet MS"/>
                <a:cs typeface="Trebuchet MS"/>
              </a:rPr>
              <a:t>Mesures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spc="45" dirty="0">
                <a:latin typeface="Trebuchet MS"/>
                <a:cs typeface="Trebuchet MS"/>
              </a:rPr>
              <a:t>techniques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80" dirty="0">
                <a:latin typeface="Trebuchet MS"/>
                <a:cs typeface="Trebuchet MS"/>
              </a:rPr>
              <a:t>de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prévention</a:t>
            </a:r>
            <a:endParaRPr sz="1550" dirty="0">
              <a:latin typeface="Trebuchet MS"/>
              <a:cs typeface="Trebuchet MS"/>
            </a:endParaRPr>
          </a:p>
          <a:p>
            <a:pPr marL="12700" marR="5080">
              <a:lnSpc>
                <a:spcPts val="1850"/>
              </a:lnSpc>
              <a:spcBef>
                <a:spcPts val="470"/>
              </a:spcBef>
            </a:pPr>
            <a:r>
              <a:rPr sz="1550" spc="50" dirty="0">
                <a:latin typeface="Trebuchet MS"/>
                <a:cs typeface="Trebuchet MS"/>
              </a:rPr>
              <a:t>Réduction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l’apport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chaleur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externe par</a:t>
            </a:r>
            <a:r>
              <a:rPr sz="1550" spc="35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ombrage,</a:t>
            </a:r>
            <a:r>
              <a:rPr sz="1550" spc="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brumisation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85" dirty="0">
                <a:latin typeface="Trebuchet MS"/>
                <a:cs typeface="Trebuchet MS"/>
              </a:rPr>
              <a:t>espaces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70" dirty="0">
                <a:latin typeface="Trebuchet MS"/>
                <a:cs typeface="Trebuchet MS"/>
              </a:rPr>
              <a:t>repos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abrités.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b="1" spc="75" dirty="0">
                <a:latin typeface="Trebuchet MS"/>
                <a:cs typeface="Trebuchet MS"/>
              </a:rPr>
              <a:t>Mesures</a:t>
            </a:r>
            <a:r>
              <a:rPr sz="1550" b="1" spc="-90" dirty="0">
                <a:latin typeface="Trebuchet MS"/>
                <a:cs typeface="Trebuchet MS"/>
              </a:rPr>
              <a:t> </a:t>
            </a:r>
            <a:r>
              <a:rPr sz="1550" b="1" spc="45" dirty="0">
                <a:latin typeface="Trebuchet MS"/>
                <a:cs typeface="Trebuchet MS"/>
              </a:rPr>
              <a:t>organisationnelles</a:t>
            </a:r>
            <a:r>
              <a:rPr sz="1550" b="1" spc="-105" dirty="0">
                <a:latin typeface="Trebuchet MS"/>
                <a:cs typeface="Trebuchet MS"/>
              </a:rPr>
              <a:t> </a:t>
            </a:r>
            <a:r>
              <a:rPr sz="1550" b="1" spc="60" dirty="0">
                <a:latin typeface="Trebuchet MS"/>
                <a:cs typeface="Trebuchet MS"/>
              </a:rPr>
              <a:t>adaptées</a:t>
            </a:r>
            <a:endParaRPr sz="1550" dirty="0">
              <a:latin typeface="Trebuchet MS"/>
              <a:cs typeface="Trebuchet MS"/>
            </a:endParaRPr>
          </a:p>
          <a:p>
            <a:pPr marL="12700" marR="385445">
              <a:lnSpc>
                <a:spcPts val="1850"/>
              </a:lnSpc>
              <a:spcBef>
                <a:spcPts val="470"/>
              </a:spcBef>
            </a:pPr>
            <a:r>
              <a:rPr sz="1550" spc="10" dirty="0">
                <a:latin typeface="Trebuchet MS"/>
                <a:cs typeface="Trebuchet MS"/>
              </a:rPr>
              <a:t>Adaptation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105" dirty="0">
                <a:latin typeface="Trebuchet MS"/>
                <a:cs typeface="Trebuchet MS"/>
              </a:rPr>
              <a:t>des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horaires,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pauses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10" dirty="0">
                <a:latin typeface="Trebuchet MS"/>
                <a:cs typeface="Trebuchet MS"/>
              </a:rPr>
              <a:t>fréquentes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en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80" dirty="0">
                <a:latin typeface="Trebuchet MS"/>
                <a:cs typeface="Trebuchet MS"/>
              </a:rPr>
              <a:t>zones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fraîches,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éviter </a:t>
            </a:r>
            <a:r>
              <a:rPr sz="1550" spc="-10" dirty="0">
                <a:latin typeface="Trebuchet MS"/>
                <a:cs typeface="Trebuchet MS"/>
              </a:rPr>
              <a:t>travail isolé,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rotation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105" dirty="0">
                <a:latin typeface="Trebuchet MS"/>
                <a:cs typeface="Trebuchet MS"/>
              </a:rPr>
              <a:t>des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tâches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et</a:t>
            </a:r>
            <a:r>
              <a:rPr sz="1550" spc="1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organisation</a:t>
            </a:r>
            <a:r>
              <a:rPr sz="1550" spc="-35" dirty="0">
                <a:latin typeface="Trebuchet MS"/>
                <a:cs typeface="Trebuchet MS"/>
              </a:rPr>
              <a:t> </a:t>
            </a:r>
            <a:r>
              <a:rPr sz="1550" spc="100" dirty="0">
                <a:latin typeface="Trebuchet MS"/>
                <a:cs typeface="Trebuchet MS"/>
              </a:rPr>
              <a:t>des</a:t>
            </a:r>
            <a:r>
              <a:rPr sz="1550" spc="2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secours.</a:t>
            </a:r>
            <a:endParaRPr sz="15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5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50" b="1" spc="75" dirty="0">
                <a:latin typeface="Trebuchet MS"/>
                <a:cs typeface="Trebuchet MS"/>
              </a:rPr>
              <a:t>Mesures</a:t>
            </a:r>
            <a:r>
              <a:rPr sz="1550" b="1" spc="20" dirty="0">
                <a:latin typeface="Trebuchet MS"/>
                <a:cs typeface="Trebuchet MS"/>
              </a:rPr>
              <a:t> individuelles</a:t>
            </a:r>
            <a:r>
              <a:rPr sz="1550" b="1" spc="-25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préventives</a:t>
            </a:r>
            <a:endParaRPr sz="1550" dirty="0">
              <a:latin typeface="Trebuchet MS"/>
              <a:cs typeface="Trebuchet MS"/>
            </a:endParaRPr>
          </a:p>
          <a:p>
            <a:pPr marL="12700" marR="615950">
              <a:lnSpc>
                <a:spcPts val="1850"/>
              </a:lnSpc>
              <a:spcBef>
                <a:spcPts val="455"/>
              </a:spcBef>
            </a:pPr>
            <a:r>
              <a:rPr sz="1550" spc="70" dirty="0">
                <a:latin typeface="Trebuchet MS"/>
                <a:cs typeface="Trebuchet MS"/>
              </a:rPr>
              <a:t>Encouragement</a:t>
            </a:r>
            <a:r>
              <a:rPr sz="1550" spc="-75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l’hydratation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régulière,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port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50" dirty="0">
                <a:latin typeface="Trebuchet MS"/>
                <a:cs typeface="Trebuchet MS"/>
              </a:rPr>
              <a:t>vêtements</a:t>
            </a:r>
            <a:r>
              <a:rPr sz="1550" spc="-5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respirants, utilisation</a:t>
            </a:r>
            <a:r>
              <a:rPr sz="1550" spc="-60" dirty="0">
                <a:latin typeface="Trebuchet MS"/>
                <a:cs typeface="Trebuchet MS"/>
              </a:rPr>
              <a:t> </a:t>
            </a:r>
            <a:r>
              <a:rPr sz="1550" spc="95" dirty="0">
                <a:latin typeface="Trebuchet MS"/>
                <a:cs typeface="Trebuchet MS"/>
              </a:rPr>
              <a:t>de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couvre-</a:t>
            </a:r>
            <a:r>
              <a:rPr sz="1550" spc="-10" dirty="0">
                <a:latin typeface="Trebuchet MS"/>
                <a:cs typeface="Trebuchet MS"/>
              </a:rPr>
              <a:t>chefs.</a:t>
            </a:r>
            <a:endParaRPr sz="1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Points à retenir 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5459" y="1488948"/>
            <a:ext cx="7988300" cy="515683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65" dirty="0"/>
              <a:t>Mécanismes</a:t>
            </a:r>
            <a:r>
              <a:rPr spc="-60" dirty="0"/>
              <a:t> </a:t>
            </a:r>
            <a:r>
              <a:rPr spc="70" dirty="0"/>
              <a:t>de</a:t>
            </a:r>
            <a:r>
              <a:rPr spc="-95" dirty="0"/>
              <a:t> </a:t>
            </a:r>
            <a:r>
              <a:rPr spc="-10" dirty="0"/>
              <a:t>thermorégulation</a:t>
            </a:r>
          </a:p>
          <a:p>
            <a:pPr marL="12700" marR="119380">
              <a:lnSpc>
                <a:spcPct val="110300"/>
              </a:lnSpc>
              <a:spcBef>
                <a:spcPts val="434"/>
              </a:spcBef>
            </a:pPr>
            <a:r>
              <a:rPr b="0" spc="75" dirty="0">
                <a:latin typeface="Trebuchet MS"/>
                <a:cs typeface="Trebuchet MS"/>
              </a:rPr>
              <a:t>La</a:t>
            </a:r>
            <a:r>
              <a:rPr b="0" spc="-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vasodilatation</a:t>
            </a:r>
            <a:r>
              <a:rPr b="0" spc="-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cutanée</a:t>
            </a:r>
            <a:r>
              <a:rPr b="0" spc="-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et la </a:t>
            </a:r>
            <a:r>
              <a:rPr b="0" spc="-10" dirty="0">
                <a:latin typeface="Trebuchet MS"/>
                <a:cs typeface="Trebuchet MS"/>
              </a:rPr>
              <a:t>transpiration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permettent</a:t>
            </a:r>
            <a:r>
              <a:rPr b="0" spc="2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d’évacuer</a:t>
            </a:r>
            <a:r>
              <a:rPr b="0" spc="-1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 </a:t>
            </a:r>
            <a:r>
              <a:rPr b="0" spc="-10" dirty="0">
                <a:latin typeface="Trebuchet MS"/>
                <a:cs typeface="Trebuchet MS"/>
              </a:rPr>
              <a:t>chaleur </a:t>
            </a:r>
            <a:r>
              <a:rPr b="0" spc="55" dirty="0">
                <a:latin typeface="Trebuchet MS"/>
                <a:cs typeface="Trebuchet MS"/>
              </a:rPr>
              <a:t>pour</a:t>
            </a:r>
            <a:r>
              <a:rPr b="0" spc="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maintenir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2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température</a:t>
            </a:r>
            <a:r>
              <a:rPr b="0" spc="2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corporelle</a:t>
            </a:r>
            <a:r>
              <a:rPr b="0" spc="6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stable.</a:t>
            </a: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b="0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50" dirty="0"/>
              <a:t>Stress</a:t>
            </a:r>
            <a:r>
              <a:rPr spc="-95" dirty="0"/>
              <a:t> </a:t>
            </a:r>
            <a:r>
              <a:rPr spc="-10" dirty="0"/>
              <a:t>thermique</a:t>
            </a:r>
          </a:p>
          <a:p>
            <a:pPr marL="12700" marR="5080">
              <a:lnSpc>
                <a:spcPct val="110300"/>
              </a:lnSpc>
              <a:spcBef>
                <a:spcPts val="430"/>
              </a:spcBef>
            </a:pPr>
            <a:r>
              <a:rPr b="0" spc="-10" dirty="0">
                <a:latin typeface="Trebuchet MS"/>
                <a:cs typeface="Trebuchet MS"/>
              </a:rPr>
              <a:t>L’humidité</a:t>
            </a:r>
            <a:r>
              <a:rPr b="0" spc="-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élevée,</a:t>
            </a:r>
            <a:r>
              <a:rPr b="0" spc="-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le</a:t>
            </a:r>
            <a:r>
              <a:rPr b="0" spc="-30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rayonnement</a:t>
            </a:r>
            <a:r>
              <a:rPr b="0" spc="-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solaire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et</a:t>
            </a:r>
            <a:r>
              <a:rPr b="0" spc="-10" dirty="0">
                <a:latin typeface="Trebuchet MS"/>
                <a:cs typeface="Trebuchet MS"/>
              </a:rPr>
              <a:t> </a:t>
            </a:r>
            <a:r>
              <a:rPr b="0" spc="50" dirty="0">
                <a:latin typeface="Trebuchet MS"/>
                <a:cs typeface="Trebuchet MS"/>
              </a:rPr>
              <a:t>les</a:t>
            </a:r>
            <a:r>
              <a:rPr b="0" spc="-25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vêtements</a:t>
            </a:r>
            <a:r>
              <a:rPr b="0" spc="-3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isolants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réduisent </a:t>
            </a:r>
            <a:r>
              <a:rPr b="0" spc="-45" dirty="0">
                <a:latin typeface="Trebuchet MS"/>
                <a:cs typeface="Trebuchet MS"/>
              </a:rPr>
              <a:t>l’efficacité</a:t>
            </a:r>
            <a:r>
              <a:rPr b="0" spc="30" dirty="0">
                <a:latin typeface="Trebuchet MS"/>
                <a:cs typeface="Trebuchet MS"/>
              </a:rPr>
              <a:t> </a:t>
            </a:r>
            <a:r>
              <a:rPr b="0" spc="85" dirty="0">
                <a:latin typeface="Trebuchet MS"/>
                <a:cs typeface="Trebuchet MS"/>
              </a:rPr>
              <a:t>de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4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dissipation thermique,</a:t>
            </a:r>
            <a:r>
              <a:rPr b="0" spc="1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causant </a:t>
            </a:r>
            <a:r>
              <a:rPr b="0" spc="80" dirty="0">
                <a:latin typeface="Trebuchet MS"/>
                <a:cs typeface="Trebuchet MS"/>
              </a:rPr>
              <a:t>un</a:t>
            </a:r>
            <a:r>
              <a:rPr b="0" spc="2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stress</a:t>
            </a:r>
            <a:r>
              <a:rPr b="0" spc="-2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thermique.</a:t>
            </a: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b="0" spc="-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Acclimatation</a:t>
            </a:r>
            <a:r>
              <a:rPr spc="65" dirty="0"/>
              <a:t> à</a:t>
            </a:r>
            <a:r>
              <a:rPr spc="35" dirty="0"/>
              <a:t> </a:t>
            </a:r>
            <a:r>
              <a:rPr dirty="0"/>
              <a:t>la</a:t>
            </a:r>
            <a:r>
              <a:rPr spc="40" dirty="0"/>
              <a:t> </a:t>
            </a:r>
            <a:r>
              <a:rPr spc="-10" dirty="0"/>
              <a:t>chaleur</a:t>
            </a:r>
          </a:p>
          <a:p>
            <a:pPr marL="12700" marR="290195">
              <a:lnSpc>
                <a:spcPct val="110300"/>
              </a:lnSpc>
              <a:spcBef>
                <a:spcPts val="430"/>
              </a:spcBef>
            </a:pPr>
            <a:r>
              <a:rPr b="0" spc="-10" dirty="0">
                <a:latin typeface="Trebuchet MS"/>
                <a:cs typeface="Trebuchet MS"/>
              </a:rPr>
              <a:t>L’acclimatation</a:t>
            </a:r>
            <a:r>
              <a:rPr b="0" spc="-1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améliore</a:t>
            </a:r>
            <a:r>
              <a:rPr b="0" spc="1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-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sudation</a:t>
            </a:r>
            <a:r>
              <a:rPr b="0" spc="-1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et réduit</a:t>
            </a:r>
            <a:r>
              <a:rPr b="0" spc="-5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l’effort</a:t>
            </a:r>
            <a:r>
              <a:rPr b="0" dirty="0">
                <a:latin typeface="Trebuchet MS"/>
                <a:cs typeface="Trebuchet MS"/>
              </a:rPr>
              <a:t> cardiovasculaire,</a:t>
            </a:r>
            <a:r>
              <a:rPr b="0" spc="-20" dirty="0">
                <a:latin typeface="Trebuchet MS"/>
                <a:cs typeface="Trebuchet MS"/>
              </a:rPr>
              <a:t> mais </a:t>
            </a:r>
            <a:r>
              <a:rPr b="0" dirty="0">
                <a:latin typeface="Trebuchet MS"/>
                <a:cs typeface="Trebuchet MS"/>
              </a:rPr>
              <a:t>disparaît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rapidement</a:t>
            </a:r>
            <a:r>
              <a:rPr b="0" spc="60" dirty="0">
                <a:latin typeface="Trebuchet MS"/>
                <a:cs typeface="Trebuchet MS"/>
              </a:rPr>
              <a:t> </a:t>
            </a:r>
            <a:r>
              <a:rPr b="0" spc="90" dirty="0">
                <a:latin typeface="Trebuchet MS"/>
                <a:cs typeface="Trebuchet MS"/>
              </a:rPr>
              <a:t>sans</a:t>
            </a:r>
            <a:r>
              <a:rPr b="0" dirty="0">
                <a:latin typeface="Trebuchet MS"/>
                <a:cs typeface="Trebuchet MS"/>
              </a:rPr>
              <a:t> exposition</a:t>
            </a:r>
            <a:r>
              <a:rPr b="0" spc="2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continue.</a:t>
            </a: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b="0" spc="-10" dirty="0">
              <a:latin typeface="Trebuchet MS"/>
              <a:cs typeface="Trebuchet MS"/>
            </a:endParaRPr>
          </a:p>
          <a:p>
            <a:pPr marL="12700" marR="27305">
              <a:lnSpc>
                <a:spcPct val="110100"/>
              </a:lnSpc>
              <a:spcBef>
                <a:spcPts val="5"/>
              </a:spcBef>
            </a:pPr>
            <a:r>
              <a:rPr dirty="0"/>
              <a:t>Populations</a:t>
            </a:r>
            <a:r>
              <a:rPr spc="80" dirty="0"/>
              <a:t> </a:t>
            </a:r>
            <a:r>
              <a:rPr dirty="0"/>
              <a:t>vulnérables</a:t>
            </a:r>
            <a:r>
              <a:rPr spc="85" dirty="0"/>
              <a:t> </a:t>
            </a:r>
            <a:r>
              <a:rPr dirty="0"/>
              <a:t>et</a:t>
            </a:r>
            <a:r>
              <a:rPr spc="35" dirty="0"/>
              <a:t> </a:t>
            </a:r>
            <a:r>
              <a:rPr spc="525" dirty="0"/>
              <a:t>/</a:t>
            </a:r>
            <a:r>
              <a:rPr spc="45" dirty="0"/>
              <a:t> </a:t>
            </a:r>
            <a:r>
              <a:rPr dirty="0"/>
              <a:t>ou</a:t>
            </a:r>
            <a:r>
              <a:rPr spc="70" dirty="0"/>
              <a:t> </a:t>
            </a:r>
            <a:r>
              <a:rPr dirty="0"/>
              <a:t>facteurs</a:t>
            </a:r>
            <a:r>
              <a:rPr spc="35" dirty="0"/>
              <a:t> </a:t>
            </a:r>
            <a:r>
              <a:rPr dirty="0"/>
              <a:t>personnels</a:t>
            </a:r>
            <a:r>
              <a:rPr spc="85" dirty="0"/>
              <a:t> </a:t>
            </a:r>
            <a:r>
              <a:rPr spc="70" dirty="0"/>
              <a:t>aggravants</a:t>
            </a:r>
            <a:r>
              <a:rPr spc="20" dirty="0"/>
              <a:t> </a:t>
            </a:r>
            <a:r>
              <a:rPr sz="1400" spc="-175" dirty="0"/>
              <a:t>:</a:t>
            </a:r>
            <a:r>
              <a:rPr sz="1400" spc="204" dirty="0"/>
              <a:t> </a:t>
            </a:r>
            <a:r>
              <a:rPr b="0" spc="-50" dirty="0">
                <a:latin typeface="Trebuchet MS"/>
                <a:cs typeface="Trebuchet MS"/>
              </a:rPr>
              <a:t>l’âge,</a:t>
            </a:r>
            <a:r>
              <a:rPr b="0" spc="5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la </a:t>
            </a:r>
            <a:r>
              <a:rPr b="0" spc="65" dirty="0">
                <a:latin typeface="Trebuchet MS"/>
                <a:cs typeface="Trebuchet MS"/>
              </a:rPr>
              <a:t>grossesse,</a:t>
            </a:r>
            <a:r>
              <a:rPr b="0" spc="-114" dirty="0">
                <a:latin typeface="Trebuchet MS"/>
                <a:cs typeface="Trebuchet MS"/>
              </a:rPr>
              <a:t> </a:t>
            </a:r>
            <a:r>
              <a:rPr b="0" spc="45" dirty="0">
                <a:latin typeface="Trebuchet MS"/>
                <a:cs typeface="Trebuchet MS"/>
              </a:rPr>
              <a:t>maladies</a:t>
            </a:r>
            <a:r>
              <a:rPr b="0" spc="-90" dirty="0">
                <a:latin typeface="Trebuchet MS"/>
                <a:cs typeface="Trebuchet MS"/>
              </a:rPr>
              <a:t> </a:t>
            </a:r>
            <a:r>
              <a:rPr b="0" spc="50" dirty="0">
                <a:latin typeface="Trebuchet MS"/>
                <a:cs typeface="Trebuchet MS"/>
              </a:rPr>
              <a:t>chroniques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et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spc="80" dirty="0">
                <a:latin typeface="Trebuchet MS"/>
                <a:cs typeface="Trebuchet MS"/>
              </a:rPr>
              <a:t>absence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d’acclimatation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(nouveaux </a:t>
            </a:r>
            <a:r>
              <a:rPr b="0" dirty="0">
                <a:latin typeface="Trebuchet MS"/>
                <a:cs typeface="Trebuchet MS"/>
              </a:rPr>
              <a:t>travailleurs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et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60" dirty="0">
                <a:latin typeface="Trebuchet MS"/>
                <a:cs typeface="Trebuchet MS"/>
              </a:rPr>
              <a:t>ceux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revenant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95" dirty="0">
                <a:latin typeface="Trebuchet MS"/>
                <a:cs typeface="Trebuchet MS"/>
              </a:rPr>
              <a:t>de</a:t>
            </a:r>
            <a:r>
              <a:rPr b="0" spc="-45" dirty="0">
                <a:latin typeface="Trebuchet MS"/>
                <a:cs typeface="Trebuchet MS"/>
              </a:rPr>
              <a:t> </a:t>
            </a:r>
            <a:r>
              <a:rPr b="0" spc="65" dirty="0">
                <a:latin typeface="Trebuchet MS"/>
                <a:cs typeface="Trebuchet MS"/>
              </a:rPr>
              <a:t>congés)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50" dirty="0">
                <a:latin typeface="Trebuchet MS"/>
                <a:cs typeface="Trebuchet MS"/>
              </a:rPr>
              <a:t>augmentent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la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vulnérabilité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face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à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la </a:t>
            </a:r>
            <a:r>
              <a:rPr b="0" spc="-10" dirty="0">
                <a:latin typeface="Trebuchet MS"/>
                <a:cs typeface="Trebuchet MS"/>
              </a:rPr>
              <a:t>chaleur.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73759" y="1488948"/>
            <a:ext cx="2456815" cy="4712335"/>
            <a:chOff x="8125967" y="1488948"/>
            <a:chExt cx="2456815" cy="4712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967" y="1488948"/>
              <a:ext cx="2456688" cy="471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6401" y="1495044"/>
              <a:ext cx="2410157" cy="7833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2278" y="2278380"/>
              <a:ext cx="2424281" cy="783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0539" y="3061716"/>
              <a:ext cx="2446019" cy="3133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14566" y="1297980"/>
            <a:ext cx="8565933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Ressources et bibliographie de référence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0719" y="3766705"/>
            <a:ext cx="762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30" dirty="0">
                <a:solidFill>
                  <a:srgbClr val="2B3431"/>
                </a:solidFill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1" y="4884420"/>
            <a:ext cx="3508248" cy="861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3543300"/>
            <a:ext cx="3508248" cy="952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531" y="2209800"/>
            <a:ext cx="3508248" cy="944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DCEA0-8C26-5F09-1547-8C3B6717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CDFE26-0B0B-6C38-0663-CAFD8279E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C2C9A-B565-2E5E-5EF5-E6D8598E0A83}"/>
              </a:ext>
            </a:extLst>
          </p:cNvPr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rgbClr val="F6F4F0"/>
          </a:solidFill>
          <a:ln>
            <a:solidFill>
              <a:srgbClr val="F6F4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bject 2" descr="$PPTXTitle">
            <a:extLst>
              <a:ext uri="{FF2B5EF4-FFF2-40B4-BE49-F238E27FC236}">
                <a16:creationId xmlns:a16="http://schemas.microsoft.com/office/drawing/2014/main" id="{0003E78C-46D2-2F93-B7F6-8094E26663C2}"/>
              </a:ext>
            </a:extLst>
          </p:cNvPr>
          <p:cNvSpPr txBox="1">
            <a:spLocks/>
          </p:cNvSpPr>
          <p:nvPr/>
        </p:nvSpPr>
        <p:spPr>
          <a:xfrm>
            <a:off x="3336870" y="339883"/>
            <a:ext cx="7025005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850" b="1" i="0">
                <a:solidFill>
                  <a:srgbClr val="2B343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fr-FR" sz="3200" dirty="0"/>
              <a:t>La chaleur : un enjeu majeur de santé au travail et en particulier en agriculture</a:t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840ED15-4EBC-C07C-94FC-6308D7BDE305}"/>
              </a:ext>
            </a:extLst>
          </p:cNvPr>
          <p:cNvSpPr txBox="1"/>
          <p:nvPr/>
        </p:nvSpPr>
        <p:spPr>
          <a:xfrm>
            <a:off x="3320957" y="1663241"/>
            <a:ext cx="7414895" cy="4749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100" b="1" spc="65" dirty="0">
                <a:solidFill>
                  <a:srgbClr val="2B3431"/>
                </a:solidFill>
                <a:latin typeface="Trebuchet MS"/>
                <a:cs typeface="Trebuchet MS"/>
              </a:rPr>
              <a:t>Impact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 err="1">
                <a:solidFill>
                  <a:srgbClr val="2B3431"/>
                </a:solidFill>
                <a:latin typeface="Trebuchet MS"/>
                <a:cs typeface="Trebuchet MS"/>
              </a:rPr>
              <a:t>climatique</a:t>
            </a:r>
            <a:r>
              <a:rPr sz="2100" b="1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sur le</a:t>
            </a:r>
            <a:r>
              <a:rPr sz="2100" b="1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travail</a:t>
            </a:r>
            <a:endParaRPr sz="2100" dirty="0">
              <a:latin typeface="Trebuchet MS"/>
              <a:cs typeface="Trebuchet MS"/>
            </a:endParaRPr>
          </a:p>
          <a:p>
            <a:pPr marL="12700" marR="534670">
              <a:lnSpc>
                <a:spcPct val="120500"/>
              </a:lnSpc>
              <a:spcBef>
                <a:spcPts val="430"/>
              </a:spcBef>
            </a:pPr>
            <a:r>
              <a:rPr sz="2100" spc="95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B3431"/>
                </a:solidFill>
                <a:latin typeface="Trebuchet MS"/>
                <a:cs typeface="Trebuchet MS"/>
              </a:rPr>
              <a:t>hausse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températures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estivales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B3431"/>
                </a:solidFill>
                <a:latin typeface="Trebuchet MS"/>
                <a:cs typeface="Trebuchet MS"/>
              </a:rPr>
              <a:t>vagues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de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affectent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directement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conditions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travail.</a:t>
            </a:r>
            <a:endParaRPr sz="2100" dirty="0">
              <a:latin typeface="Trebuchet MS"/>
              <a:cs typeface="Trebuchet MS"/>
            </a:endParaRPr>
          </a:p>
          <a:p>
            <a:pPr marL="12700" marR="354330">
              <a:lnSpc>
                <a:spcPct val="120000"/>
              </a:lnSpc>
              <a:spcBef>
                <a:spcPts val="445"/>
              </a:spcBef>
            </a:pPr>
            <a:r>
              <a:rPr sz="2100" spc="13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travailleurs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agricoles,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forestiers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espaces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verts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2B3431"/>
                </a:solidFill>
                <a:latin typeface="Trebuchet MS"/>
                <a:cs typeface="Trebuchet MS"/>
              </a:rPr>
              <a:t>sont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exposés</a:t>
            </a:r>
            <a:r>
              <a:rPr sz="210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au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rayonnement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solaire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direct.</a:t>
            </a:r>
            <a:endParaRPr sz="2100" dirty="0">
              <a:latin typeface="Trebuchet MS"/>
              <a:cs typeface="Trebuchet MS"/>
            </a:endParaRPr>
          </a:p>
          <a:p>
            <a:pPr marL="12700" marR="5080">
              <a:lnSpc>
                <a:spcPct val="120500"/>
              </a:lnSpc>
              <a:spcBef>
                <a:spcPts val="430"/>
              </a:spcBef>
            </a:pP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Le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travail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en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serre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combine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humidité,</a:t>
            </a:r>
            <a:r>
              <a:rPr sz="210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provoquant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une</a:t>
            </a:r>
            <a:r>
              <a:rPr sz="2100" spc="-1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forte</a:t>
            </a:r>
            <a:r>
              <a:rPr sz="2100" spc="-1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contrainte</a:t>
            </a:r>
            <a:r>
              <a:rPr sz="2100" spc="-1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thermique.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b="1" spc="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100" dirty="0">
                <a:solidFill>
                  <a:srgbClr val="2B3431"/>
                </a:solidFill>
                <a:latin typeface="Trebuchet MS"/>
                <a:cs typeface="Trebuchet MS"/>
              </a:rPr>
              <a:t>comme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 risque</a:t>
            </a:r>
            <a:r>
              <a:rPr sz="2100" b="1" spc="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professionnel</a:t>
            </a:r>
            <a:endParaRPr sz="2100" dirty="0">
              <a:latin typeface="Trebuchet MS"/>
              <a:cs typeface="Trebuchet MS"/>
            </a:endParaRPr>
          </a:p>
          <a:p>
            <a:pPr marL="12700" marR="596265">
              <a:lnSpc>
                <a:spcPct val="128800"/>
              </a:lnSpc>
              <a:spcBef>
                <a:spcPts val="225"/>
              </a:spcBef>
            </a:pP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 </a:t>
            </a:r>
            <a:r>
              <a:rPr sz="2100" spc="-195" dirty="0">
                <a:solidFill>
                  <a:srgbClr val="2B3431"/>
                </a:solidFill>
                <a:latin typeface="Trebuchet MS"/>
                <a:cs typeface="Trebuchet MS"/>
              </a:rPr>
              <a:t>=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risque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transversal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augmentant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2100" spc="-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pénibilité 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Effort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(thermogénèse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musculaire)</a:t>
            </a:r>
            <a:r>
              <a:rPr sz="210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4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 </a:t>
            </a:r>
            <a:r>
              <a:rPr sz="2100" spc="-195" dirty="0">
                <a:solidFill>
                  <a:srgbClr val="2B3431"/>
                </a:solidFill>
                <a:latin typeface="Trebuchet MS"/>
                <a:cs typeface="Trebuchet MS"/>
              </a:rPr>
              <a:t>=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risque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de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dépassement</a:t>
            </a:r>
            <a:r>
              <a:rPr sz="2100" spc="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capacités</a:t>
            </a:r>
            <a:r>
              <a:rPr sz="2100" spc="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thermorégulation</a:t>
            </a:r>
            <a:endParaRPr sz="2100" dirty="0">
              <a:latin typeface="Trebuchet MS"/>
              <a:cs typeface="Trebuchet MS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FEAF872-F83B-3AF8-6541-C5DE2675E895}"/>
              </a:ext>
            </a:extLst>
          </p:cNvPr>
          <p:cNvGrpSpPr/>
          <p:nvPr/>
        </p:nvGrpSpPr>
        <p:grpSpPr>
          <a:xfrm>
            <a:off x="-1" y="-1"/>
            <a:ext cx="3208879" cy="7743825"/>
            <a:chOff x="0" y="712201"/>
            <a:chExt cx="2631948" cy="607417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F286A730-F5DC-CC7C-AEE7-2DBDC82BEDB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2668"/>
              <a:ext cx="2631948" cy="6013703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BD100DFA-8885-7210-3367-E3576FB9D6A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3" y="712201"/>
              <a:ext cx="2627375" cy="6013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1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07" y="1030224"/>
            <a:ext cx="10059785" cy="61040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94967" y="352425"/>
            <a:ext cx="6503463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spc="80" dirty="0">
                <a:latin typeface="Trebuchet MS"/>
                <a:cs typeface="Trebuchet MS"/>
              </a:rPr>
              <a:t>Mécanismes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spc="80" dirty="0">
                <a:latin typeface="Trebuchet MS"/>
                <a:cs typeface="Trebuchet MS"/>
              </a:rPr>
              <a:t>de</a:t>
            </a:r>
            <a:r>
              <a:rPr sz="3200" b="1" spc="-70" dirty="0">
                <a:latin typeface="Trebuchet MS"/>
                <a:cs typeface="Trebuchet MS"/>
              </a:rPr>
              <a:t> </a:t>
            </a:r>
            <a:r>
              <a:rPr sz="3200" b="1" spc="-10" dirty="0">
                <a:latin typeface="Trebuchet MS"/>
                <a:cs typeface="Trebuchet MS"/>
              </a:rPr>
              <a:t>thermorégulation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455" y="1098535"/>
            <a:ext cx="8306434" cy="2913362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68605" indent="-266700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268605" algn="l"/>
              </a:tabLst>
            </a:pP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Enjeu</a:t>
            </a:r>
            <a:r>
              <a:rPr sz="2100" b="1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majeur</a:t>
            </a:r>
            <a:r>
              <a:rPr sz="2100" b="1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265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b="1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b="1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320" dirty="0">
                <a:solidFill>
                  <a:srgbClr val="2B3431"/>
                </a:solidFill>
                <a:latin typeface="Trebuchet MS"/>
                <a:cs typeface="Trebuchet MS"/>
              </a:rPr>
              <a:t>=</a:t>
            </a:r>
            <a:r>
              <a:rPr sz="2100" b="1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risque</a:t>
            </a:r>
            <a:r>
              <a:rPr sz="2100" b="1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vital</a:t>
            </a:r>
            <a:endParaRPr sz="2100" dirty="0">
              <a:latin typeface="Trebuchet MS"/>
              <a:cs typeface="Trebuchet MS"/>
            </a:endParaRPr>
          </a:p>
          <a:p>
            <a:pPr marL="213995" marR="5080" lvl="1" indent="-201295">
              <a:lnSpc>
                <a:spcPct val="120000"/>
              </a:lnSpc>
              <a:spcBef>
                <a:spcPts val="885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Hyperthermie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sévère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95" dirty="0">
                <a:solidFill>
                  <a:srgbClr val="2B3431"/>
                </a:solidFill>
                <a:latin typeface="Trebuchet MS"/>
                <a:cs typeface="Trebuchet MS"/>
              </a:rPr>
              <a:t>=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défaillance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multiviscérale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potentiellement mortelle</a:t>
            </a:r>
            <a:endParaRPr sz="2100" dirty="0">
              <a:latin typeface="Trebuchet MS"/>
              <a:cs typeface="Trebuchet MS"/>
            </a:endParaRPr>
          </a:p>
          <a:p>
            <a:pPr marL="213995" lvl="1" indent="-20129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spc="125" dirty="0">
                <a:solidFill>
                  <a:srgbClr val="2B3431"/>
                </a:solidFill>
                <a:latin typeface="Trebuchet MS"/>
                <a:cs typeface="Trebuchet MS"/>
              </a:rPr>
              <a:t>Décès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possibles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au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travail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ou</a:t>
            </a:r>
            <a:r>
              <a:rPr sz="210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secondairement</a:t>
            </a:r>
            <a:endParaRPr sz="2100" dirty="0">
              <a:latin typeface="Trebuchet MS"/>
              <a:cs typeface="Trebuchet MS"/>
            </a:endParaRPr>
          </a:p>
          <a:p>
            <a:pPr marL="213995" lvl="1" indent="-20129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Facteur</a:t>
            </a:r>
            <a:r>
              <a:rPr sz="210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aggravant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d’AT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65" dirty="0">
                <a:solidFill>
                  <a:srgbClr val="2B3431"/>
                </a:solidFill>
                <a:latin typeface="Trebuchet MS"/>
                <a:cs typeface="Trebuchet MS"/>
              </a:rPr>
              <a:t>(erreur,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baisse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vigilance)</a:t>
            </a:r>
            <a:endParaRPr sz="2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848106"/>
            <a:ext cx="5897245" cy="521208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284480" algn="l"/>
              </a:tabLst>
            </a:pPr>
            <a:r>
              <a:rPr lang="fr-FR" sz="2100" b="1" spc="45" dirty="0">
                <a:solidFill>
                  <a:srgbClr val="2B3431"/>
                </a:solidFill>
                <a:latin typeface="Trebuchet MS"/>
                <a:cs typeface="Trebuchet MS"/>
              </a:rPr>
              <a:t>2.</a:t>
            </a:r>
            <a:r>
              <a:rPr sz="2100" b="1" spc="45" dirty="0" err="1">
                <a:solidFill>
                  <a:srgbClr val="2B3431"/>
                </a:solidFill>
                <a:latin typeface="Trebuchet MS"/>
                <a:cs typeface="Trebuchet MS"/>
              </a:rPr>
              <a:t>Défaillance</a:t>
            </a:r>
            <a:r>
              <a:rPr sz="2100" b="1" spc="-10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8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b="1" spc="-1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thermorégulation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Echec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thermolyse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100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hyperthermie</a:t>
            </a:r>
            <a:r>
              <a:rPr sz="2100" spc="3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centrale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Déshydratation</a:t>
            </a:r>
            <a:r>
              <a:rPr sz="2100" spc="1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280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hypovolémie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Ischémie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tissulaire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Dysfonction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mitochondriale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4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stress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oxydatif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2100" dirty="0"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tabLst>
                <a:tab pos="278765" algn="l"/>
              </a:tabLst>
            </a:pPr>
            <a:r>
              <a:rPr lang="fr-FR" sz="2100" b="1" dirty="0">
                <a:solidFill>
                  <a:srgbClr val="2B3431"/>
                </a:solidFill>
                <a:latin typeface="Trebuchet MS"/>
                <a:cs typeface="Trebuchet MS"/>
              </a:rPr>
              <a:t>3.</a:t>
            </a:r>
            <a:r>
              <a:rPr sz="2100" b="1" dirty="0" err="1">
                <a:solidFill>
                  <a:srgbClr val="2B3431"/>
                </a:solidFill>
                <a:latin typeface="Trebuchet MS"/>
                <a:cs typeface="Trebuchet MS"/>
              </a:rPr>
              <a:t>Déshydratation</a:t>
            </a:r>
            <a:r>
              <a:rPr sz="2100" b="1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b="1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troubles</a:t>
            </a:r>
            <a:r>
              <a:rPr sz="2100" b="1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ioniques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Perte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eau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4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210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sodium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Hypovolémie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40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choc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Troubles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ioniques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170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troubles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rythme</a:t>
            </a:r>
            <a:endParaRPr sz="2100" dirty="0">
              <a:latin typeface="Trebuchet MS"/>
              <a:cs typeface="Trebuchet MS"/>
            </a:endParaRPr>
          </a:p>
          <a:p>
            <a:pPr marL="213360" lvl="1" indent="-20066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Facteur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aggravant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majeur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du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coup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4307" y="638087"/>
            <a:ext cx="8776193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5. Le coup de chaleur : une urgence vitale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406" y="1369339"/>
            <a:ext cx="9979025" cy="53492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5"/>
              </a:spcBef>
            </a:pP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Définition</a:t>
            </a:r>
            <a:r>
              <a:rPr sz="2100" b="1" spc="-1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b="1" spc="-1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70" dirty="0">
                <a:solidFill>
                  <a:srgbClr val="2B3431"/>
                </a:solidFill>
                <a:latin typeface="Trebuchet MS"/>
                <a:cs typeface="Trebuchet MS"/>
              </a:rPr>
              <a:t>symptômes</a:t>
            </a:r>
            <a:endParaRPr sz="2100">
              <a:latin typeface="Trebuchet MS"/>
              <a:cs typeface="Trebuchet MS"/>
            </a:endParaRPr>
          </a:p>
          <a:p>
            <a:pPr marL="12700" marR="824865" algn="just">
              <a:lnSpc>
                <a:spcPct val="100000"/>
              </a:lnSpc>
              <a:spcBef>
                <a:spcPts val="445"/>
              </a:spcBef>
            </a:pP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Le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coup</a:t>
            </a:r>
            <a:r>
              <a:rPr sz="2100" spc="-10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10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2B3431"/>
                </a:solidFill>
                <a:latin typeface="Trebuchet MS"/>
                <a:cs typeface="Trebuchet MS"/>
              </a:rPr>
              <a:t>chaleur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2B3431"/>
                </a:solidFill>
                <a:latin typeface="Trebuchet MS"/>
                <a:cs typeface="Trebuchet MS"/>
              </a:rPr>
              <a:t>est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une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élévation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rapide</a:t>
            </a:r>
            <a:r>
              <a:rPr sz="2100" spc="-10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température</a:t>
            </a:r>
            <a:r>
              <a:rPr sz="2100" spc="-10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2B3431"/>
                </a:solidFill>
                <a:latin typeface="Trebuchet MS"/>
                <a:cs typeface="Trebuchet MS"/>
              </a:rPr>
              <a:t>corporelle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souvent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65" dirty="0">
                <a:solidFill>
                  <a:srgbClr val="2B3431"/>
                </a:solidFill>
                <a:latin typeface="Trebuchet MS"/>
                <a:cs typeface="Trebuchet MS"/>
              </a:rPr>
              <a:t>≥</a:t>
            </a:r>
            <a:r>
              <a:rPr sz="2100" spc="-1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40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29" dirty="0">
                <a:solidFill>
                  <a:srgbClr val="2B3431"/>
                </a:solidFill>
                <a:latin typeface="Trebuchet MS"/>
                <a:cs typeface="Trebuchet MS"/>
              </a:rPr>
              <a:t>°C,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accompagnée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B3431"/>
                </a:solidFill>
                <a:latin typeface="Trebuchet MS"/>
                <a:cs typeface="Trebuchet MS"/>
              </a:rPr>
              <a:t>signes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neurologiques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graves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(pertes</a:t>
            </a:r>
            <a:r>
              <a:rPr sz="210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 connaissance,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B3431"/>
                </a:solidFill>
                <a:latin typeface="Trebuchet MS"/>
                <a:cs typeface="Trebuchet MS"/>
              </a:rPr>
              <a:t>convulsions</a:t>
            </a:r>
            <a:r>
              <a:rPr sz="210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voire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coma).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00" b="1" spc="95" dirty="0">
                <a:solidFill>
                  <a:srgbClr val="2B3431"/>
                </a:solidFill>
                <a:latin typeface="Trebuchet MS"/>
                <a:cs typeface="Trebuchet MS"/>
              </a:rPr>
              <a:t>Signes</a:t>
            </a:r>
            <a:r>
              <a:rPr sz="2100" b="1" spc="-114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2B3431"/>
                </a:solidFill>
                <a:latin typeface="Trebuchet MS"/>
                <a:cs typeface="Trebuchet MS"/>
              </a:rPr>
              <a:t>d’alerte</a:t>
            </a:r>
            <a:endParaRPr sz="2100">
              <a:latin typeface="Trebuchet MS"/>
              <a:cs typeface="Trebuchet MS"/>
            </a:endParaRPr>
          </a:p>
          <a:p>
            <a:pPr marL="12700" marR="358140">
              <a:lnSpc>
                <a:spcPct val="100200"/>
              </a:lnSpc>
              <a:spcBef>
                <a:spcPts val="885"/>
              </a:spcBef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Fatigue,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maux</a:t>
            </a:r>
            <a:r>
              <a:rPr sz="210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tête,</a:t>
            </a:r>
            <a:r>
              <a:rPr sz="2100" spc="-1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vertiges,</a:t>
            </a:r>
            <a:r>
              <a:rPr sz="210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nausées,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soif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intense,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crampes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musculaires,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troubles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du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comportement,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confusion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ou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somnolence,</a:t>
            </a:r>
            <a:r>
              <a:rPr sz="2100" spc="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peau</a:t>
            </a:r>
            <a:r>
              <a:rPr sz="2100" spc="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chaude,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B3431"/>
                </a:solidFill>
                <a:latin typeface="Trebuchet MS"/>
                <a:cs typeface="Trebuchet MS"/>
              </a:rPr>
              <a:t>rouge</a:t>
            </a:r>
            <a:r>
              <a:rPr sz="2100" spc="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et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sèche,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acceleration</a:t>
            </a:r>
            <a:r>
              <a:rPr sz="210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du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pouls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la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respiration.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35"/>
              </a:spcBef>
            </a:pPr>
            <a:endParaRPr sz="21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75" dirty="0">
                <a:solidFill>
                  <a:srgbClr val="2B3431"/>
                </a:solidFill>
                <a:latin typeface="Trebuchet MS"/>
                <a:cs typeface="Trebuchet MS"/>
              </a:rPr>
              <a:t>Urgence</a:t>
            </a:r>
            <a:r>
              <a:rPr sz="2100" b="1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b="1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prise</a:t>
            </a:r>
            <a:r>
              <a:rPr sz="2100" b="1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dirty="0">
                <a:solidFill>
                  <a:srgbClr val="2B3431"/>
                </a:solidFill>
                <a:latin typeface="Trebuchet MS"/>
                <a:cs typeface="Trebuchet MS"/>
              </a:rPr>
              <a:t>en</a:t>
            </a:r>
            <a:r>
              <a:rPr sz="2100" b="1" spc="-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b="1" spc="55" dirty="0">
                <a:solidFill>
                  <a:srgbClr val="2B3431"/>
                </a:solidFill>
                <a:latin typeface="Trebuchet MS"/>
                <a:cs typeface="Trebuchet MS"/>
              </a:rPr>
              <a:t>charge</a:t>
            </a:r>
            <a:endParaRPr sz="2100">
              <a:latin typeface="Trebuchet MS"/>
              <a:cs typeface="Trebuchet MS"/>
            </a:endParaRPr>
          </a:p>
          <a:p>
            <a:pPr marL="12700" marR="5080" algn="just">
              <a:lnSpc>
                <a:spcPct val="100200"/>
              </a:lnSpc>
              <a:spcBef>
                <a:spcPts val="439"/>
              </a:spcBef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Alerter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B3431"/>
                </a:solidFill>
                <a:latin typeface="Trebuchet MS"/>
                <a:cs typeface="Trebuchet MS"/>
              </a:rPr>
              <a:t>secours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immédiatement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80" dirty="0">
                <a:solidFill>
                  <a:srgbClr val="2B3431"/>
                </a:solidFill>
                <a:latin typeface="Trebuchet MS"/>
                <a:cs typeface="Trebuchet MS"/>
              </a:rPr>
              <a:t>initier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B3431"/>
                </a:solidFill>
                <a:latin typeface="Trebuchet MS"/>
                <a:cs typeface="Trebuchet MS"/>
              </a:rPr>
              <a:t>un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refroidissement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visant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à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diminuer </a:t>
            </a:r>
            <a:r>
              <a:rPr sz="2100" spc="-445" dirty="0">
                <a:solidFill>
                  <a:srgbClr val="2B3431"/>
                </a:solidFill>
                <a:latin typeface="Trebuchet MS"/>
                <a:cs typeface="Trebuchet MS"/>
              </a:rPr>
              <a:t>T°</a:t>
            </a:r>
            <a:r>
              <a:rPr sz="2100" spc="2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&lt;</a:t>
            </a:r>
            <a:r>
              <a:rPr sz="2100" spc="-1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38,5°C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rapidement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pour</a:t>
            </a:r>
            <a:r>
              <a:rPr sz="210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éviter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lésions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irréversibles.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Pronostic</a:t>
            </a:r>
            <a:r>
              <a:rPr sz="210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dépend</a:t>
            </a:r>
            <a:r>
              <a:rPr sz="210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B3431"/>
                </a:solidFill>
                <a:latin typeface="Trebuchet MS"/>
                <a:cs typeface="Trebuchet MS"/>
              </a:rPr>
              <a:t>du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délai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refroidissement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65" dirty="0">
                <a:solidFill>
                  <a:srgbClr val="2B3431"/>
                </a:solidFill>
                <a:latin typeface="Trebuchet MS"/>
                <a:cs typeface="Trebuchet MS"/>
              </a:rPr>
              <a:t>/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mortalité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élevée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si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prise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en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B3431"/>
                </a:solidFill>
                <a:latin typeface="Trebuchet MS"/>
                <a:cs typeface="Trebuchet MS"/>
              </a:rPr>
              <a:t>charge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tardive.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85928" y="830016"/>
            <a:ext cx="5017972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6. Atteintes d’organes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855" y="1418412"/>
            <a:ext cx="9018270" cy="289242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Cerveau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90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spc="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encéphalopathie,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convulsions</a:t>
            </a:r>
            <a:endParaRPr sz="210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Rein</a:t>
            </a:r>
            <a:r>
              <a:rPr sz="210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90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IRA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(déshydratation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24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rhabdomyolyse)</a:t>
            </a:r>
            <a:endParaRPr sz="2100">
              <a:latin typeface="Trebuchet MS"/>
              <a:cs typeface="Trebuchet MS"/>
            </a:endParaRPr>
          </a:p>
          <a:p>
            <a:pPr marL="213360" marR="5080" indent="-201295">
              <a:lnSpc>
                <a:spcPct val="120400"/>
              </a:lnSpc>
              <a:spcBef>
                <a:spcPts val="869"/>
              </a:spcBef>
              <a:buFont typeface="Arial MT"/>
              <a:buChar char="•"/>
              <a:tabLst>
                <a:tab pos="213360" algn="l"/>
              </a:tabLst>
            </a:pPr>
            <a:r>
              <a:rPr sz="2100" spc="120" dirty="0">
                <a:solidFill>
                  <a:srgbClr val="2B3431"/>
                </a:solidFill>
                <a:latin typeface="Trebuchet MS"/>
                <a:cs typeface="Trebuchet MS"/>
              </a:rPr>
              <a:t>Muscle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90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rhabdomyolyse</a:t>
            </a:r>
            <a:r>
              <a:rPr sz="2100" spc="-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B3431"/>
                </a:solidFill>
                <a:latin typeface="Trebuchet MS"/>
                <a:cs typeface="Trebuchet MS"/>
              </a:rPr>
              <a:t>donnant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B3431"/>
                </a:solidFill>
                <a:latin typeface="Trebuchet MS"/>
                <a:cs typeface="Trebuchet MS"/>
              </a:rPr>
              <a:t>myalgies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urines</a:t>
            </a:r>
            <a:r>
              <a:rPr sz="210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foncées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(libération </a:t>
            </a:r>
            <a:r>
              <a:rPr sz="2100" spc="80" dirty="0">
                <a:solidFill>
                  <a:srgbClr val="2B3431"/>
                </a:solidFill>
                <a:latin typeface="Trebuchet MS"/>
                <a:cs typeface="Trebuchet MS"/>
              </a:rPr>
              <a:t>myoglobine</a:t>
            </a:r>
            <a:r>
              <a:rPr sz="210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15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2B3431"/>
                </a:solidFill>
                <a:latin typeface="Trebuchet MS"/>
                <a:cs typeface="Trebuchet MS"/>
              </a:rPr>
              <a:t>toxicité</a:t>
            </a:r>
            <a:r>
              <a:rPr sz="2100" spc="-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rénale)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B3431"/>
                </a:solidFill>
                <a:latin typeface="Trebuchet MS"/>
                <a:cs typeface="Trebuchet MS"/>
              </a:rPr>
              <a:t>avec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décès</a:t>
            </a:r>
            <a:r>
              <a:rPr sz="2100" spc="-10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B3431"/>
                </a:solidFill>
                <a:latin typeface="Trebuchet MS"/>
                <a:cs typeface="Trebuchet MS"/>
              </a:rPr>
              <a:t>possible</a:t>
            </a:r>
            <a:endParaRPr sz="210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Foie</a:t>
            </a:r>
            <a:r>
              <a:rPr sz="2100" spc="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90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cytolyse,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insuffisance</a:t>
            </a:r>
            <a:endParaRPr sz="210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spc="100" dirty="0">
                <a:solidFill>
                  <a:srgbClr val="2B3431"/>
                </a:solidFill>
                <a:latin typeface="Trebuchet MS"/>
                <a:cs typeface="Trebuchet MS"/>
              </a:rPr>
              <a:t>Système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cardio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390" dirty="0">
                <a:solidFill>
                  <a:srgbClr val="2B3431"/>
                </a:solidFill>
                <a:latin typeface="Trebuchet MS"/>
                <a:cs typeface="Trebuchet MS"/>
              </a:rPr>
              <a:t>:</a:t>
            </a:r>
            <a:r>
              <a:rPr sz="2100" spc="-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B3431"/>
                </a:solidFill>
                <a:latin typeface="Trebuchet MS"/>
                <a:cs typeface="Trebuchet MS"/>
              </a:rPr>
              <a:t>collapsus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0100" y="836126"/>
            <a:ext cx="7357399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7. Vulnérabilités spécifiques (MSA)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080" y="1334548"/>
            <a:ext cx="8870950" cy="447865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213995" indent="-201295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Travailleurs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migrants,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précaires</a:t>
            </a:r>
            <a:endParaRPr sz="2100" dirty="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spc="155" dirty="0">
                <a:solidFill>
                  <a:srgbClr val="2B3431"/>
                </a:solidFill>
                <a:latin typeface="Trebuchet MS"/>
                <a:cs typeface="Trebuchet MS"/>
              </a:rPr>
              <a:t>Non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acclimatés,</a:t>
            </a:r>
            <a:r>
              <a:rPr sz="210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rotations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contrats</a:t>
            </a:r>
            <a:endParaRPr sz="2100" dirty="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Barrières</a:t>
            </a:r>
            <a:r>
              <a:rPr sz="2100" spc="2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linguistiques</a:t>
            </a:r>
            <a:r>
              <a:rPr sz="2100" spc="15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(consignes)</a:t>
            </a:r>
            <a:endParaRPr sz="2100" dirty="0">
              <a:latin typeface="Trebuchet MS"/>
              <a:cs typeface="Trebuchet MS"/>
            </a:endParaRPr>
          </a:p>
          <a:p>
            <a:pPr marL="213995" indent="-20129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13995" algn="l"/>
              </a:tabLst>
            </a:pPr>
            <a:r>
              <a:rPr sz="2100" spc="125" dirty="0">
                <a:solidFill>
                  <a:srgbClr val="2B3431"/>
                </a:solidFill>
                <a:latin typeface="Trebuchet MS"/>
                <a:cs typeface="Trebuchet MS"/>
              </a:rPr>
              <a:t>Accès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B3431"/>
                </a:solidFill>
                <a:latin typeface="Trebuchet MS"/>
                <a:cs typeface="Trebuchet MS"/>
              </a:rPr>
              <a:t>soins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75" dirty="0">
                <a:solidFill>
                  <a:srgbClr val="2B3431"/>
                </a:solidFill>
                <a:latin typeface="Trebuchet MS"/>
                <a:cs typeface="Trebuchet MS"/>
              </a:rPr>
              <a:t>limité,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déclaration</a:t>
            </a:r>
            <a:r>
              <a:rPr sz="210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tardive</a:t>
            </a:r>
            <a:endParaRPr sz="2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100" dirty="0">
              <a:latin typeface="Trebuchet MS"/>
              <a:cs typeface="Trebuchet MS"/>
            </a:endParaRPr>
          </a:p>
          <a:p>
            <a:pPr marL="407034" indent="-394335">
              <a:lnSpc>
                <a:spcPct val="100000"/>
              </a:lnSpc>
              <a:buAutoNum type="arabicPeriod" startAt="8"/>
              <a:tabLst>
                <a:tab pos="407034" algn="l"/>
              </a:tabLst>
            </a:pPr>
            <a:r>
              <a:rPr sz="3500" b="1" dirty="0">
                <a:solidFill>
                  <a:srgbClr val="2B3431"/>
                </a:solidFill>
                <a:latin typeface="Calibri"/>
                <a:cs typeface="Calibri"/>
              </a:rPr>
              <a:t>Hébergement : déterminant majeur</a:t>
            </a:r>
            <a:endParaRPr sz="3500" dirty="0">
              <a:latin typeface="Calibri"/>
              <a:cs typeface="Calibri"/>
            </a:endParaRPr>
          </a:p>
          <a:p>
            <a:pPr marL="285115" lvl="1" indent="-201295">
              <a:lnSpc>
                <a:spcPct val="100000"/>
              </a:lnSpc>
              <a:spcBef>
                <a:spcPts val="1830"/>
              </a:spcBef>
              <a:buFont typeface="Arial MT"/>
              <a:buChar char="•"/>
              <a:tabLst>
                <a:tab pos="285115" algn="l"/>
              </a:tabLst>
            </a:pPr>
            <a:r>
              <a:rPr sz="2100" spc="105" dirty="0">
                <a:solidFill>
                  <a:srgbClr val="2B3431"/>
                </a:solidFill>
                <a:latin typeface="Trebuchet MS"/>
                <a:cs typeface="Trebuchet MS"/>
              </a:rPr>
              <a:t>Logements</a:t>
            </a:r>
            <a:r>
              <a:rPr sz="2100" spc="-8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précaires,</a:t>
            </a:r>
            <a:r>
              <a:rPr sz="2100" spc="-1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surpopulation</a:t>
            </a:r>
            <a:endParaRPr sz="2100" dirty="0">
              <a:latin typeface="Trebuchet MS"/>
              <a:cs typeface="Trebuchet MS"/>
            </a:endParaRPr>
          </a:p>
          <a:p>
            <a:pPr marL="285115" lvl="1" indent="-201295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285115" algn="l"/>
              </a:tabLst>
            </a:pPr>
            <a:r>
              <a:rPr sz="2100" spc="110" dirty="0">
                <a:solidFill>
                  <a:srgbClr val="2B3431"/>
                </a:solidFill>
                <a:latin typeface="Trebuchet MS"/>
                <a:cs typeface="Trebuchet MS"/>
              </a:rPr>
              <a:t>Absence</a:t>
            </a:r>
            <a:r>
              <a:rPr sz="210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ventilation/climatisation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210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dirty="0">
                <a:solidFill>
                  <a:srgbClr val="2B3431"/>
                </a:solidFill>
                <a:latin typeface="Trebuchet MS"/>
                <a:cs typeface="Trebuchet MS"/>
              </a:rPr>
              <a:t>températures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B3431"/>
                </a:solidFill>
                <a:latin typeface="Trebuchet MS"/>
                <a:cs typeface="Trebuchet MS"/>
              </a:rPr>
              <a:t>nocturnes</a:t>
            </a:r>
            <a:r>
              <a:rPr sz="210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B3431"/>
                </a:solidFill>
                <a:latin typeface="Trebuchet MS"/>
                <a:cs typeface="Trebuchet MS"/>
              </a:rPr>
              <a:t>élevées</a:t>
            </a:r>
            <a:endParaRPr sz="2100" dirty="0">
              <a:latin typeface="Trebuchet MS"/>
              <a:cs typeface="Trebuchet MS"/>
            </a:endParaRPr>
          </a:p>
          <a:p>
            <a:pPr marL="354330" lvl="1" indent="-270510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354330" algn="l"/>
              </a:tabLst>
            </a:pPr>
            <a:r>
              <a:rPr sz="2100" dirty="0">
                <a:solidFill>
                  <a:srgbClr val="2B3431"/>
                </a:solidFill>
                <a:latin typeface="Times New Roman"/>
                <a:cs typeface="Times New Roman"/>
              </a:rPr>
              <a:t>→</a:t>
            </a:r>
            <a:r>
              <a:rPr sz="2100" spc="25" dirty="0">
                <a:solidFill>
                  <a:srgbClr val="2B3431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2B3431"/>
                </a:solidFill>
                <a:latin typeface="Trebuchet MS"/>
                <a:cs typeface="Trebuchet MS"/>
              </a:rPr>
              <a:t>absence</a:t>
            </a:r>
            <a:r>
              <a:rPr sz="210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B3431"/>
                </a:solidFill>
                <a:latin typeface="Trebuchet MS"/>
                <a:cs typeface="Trebuchet MS"/>
              </a:rPr>
              <a:t>récupération</a:t>
            </a:r>
            <a:endParaRPr sz="2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0763" y="1032729"/>
            <a:ext cx="8565937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9. Prévention médicale et technique 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62" y="1992876"/>
            <a:ext cx="9159240" cy="385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360" marR="48895" indent="-201295">
              <a:lnSpc>
                <a:spcPct val="100600"/>
              </a:lnSpc>
              <a:spcBef>
                <a:spcPts val="90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Repérage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sujets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à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risque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(pathologies,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traitements)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2B3431"/>
                </a:solidFill>
                <a:latin typeface="Trebuchet MS"/>
                <a:cs typeface="Trebuchet MS"/>
              </a:rPr>
              <a:t>dans</a:t>
            </a:r>
            <a:r>
              <a:rPr sz="175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le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cadre</a:t>
            </a:r>
            <a:r>
              <a:rPr sz="1750" spc="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2B3431"/>
                </a:solidFill>
                <a:latin typeface="Trebuchet MS"/>
                <a:cs typeface="Trebuchet MS"/>
              </a:rPr>
              <a:t>du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 suivi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individuel</a:t>
            </a:r>
            <a:r>
              <a:rPr sz="175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2B3431"/>
                </a:solidFill>
                <a:latin typeface="Trebuchet MS"/>
                <a:cs typeface="Trebuchet MS"/>
              </a:rPr>
              <a:t>de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santé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Surveillance</a:t>
            </a:r>
            <a:r>
              <a:rPr sz="1750" spc="2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mutuelle</a:t>
            </a:r>
            <a:r>
              <a:rPr sz="1750" spc="2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(binôme)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Acclimatation</a:t>
            </a:r>
            <a:r>
              <a:rPr sz="1750" spc="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2B3431"/>
                </a:solidFill>
                <a:latin typeface="Trebuchet MS"/>
                <a:cs typeface="Trebuchet MS"/>
              </a:rPr>
              <a:t>progressive</a:t>
            </a:r>
            <a:r>
              <a:rPr sz="1750" spc="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indispensable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Inclure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hébergement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2B3431"/>
                </a:solidFill>
                <a:latin typeface="Trebuchet MS"/>
                <a:cs typeface="Trebuchet MS"/>
              </a:rPr>
              <a:t>dans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analyse</a:t>
            </a:r>
            <a:r>
              <a:rPr sz="175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risque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Adapter</a:t>
            </a:r>
            <a:r>
              <a:rPr sz="1750" spc="1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horaires</a:t>
            </a:r>
            <a:r>
              <a:rPr sz="1750" spc="1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(nuit/matin)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85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spc="90" dirty="0">
                <a:solidFill>
                  <a:srgbClr val="2B3431"/>
                </a:solidFill>
                <a:latin typeface="Trebuchet MS"/>
                <a:cs typeface="Trebuchet MS"/>
              </a:rPr>
              <a:t>Pauses</a:t>
            </a:r>
            <a:r>
              <a:rPr sz="1750" spc="-9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20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175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2B3431"/>
                </a:solidFill>
                <a:latin typeface="Trebuchet MS"/>
                <a:cs typeface="Trebuchet MS"/>
              </a:rPr>
              <a:t>zones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spc="-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2B3431"/>
                </a:solidFill>
                <a:latin typeface="Trebuchet MS"/>
                <a:cs typeface="Trebuchet MS"/>
              </a:rPr>
              <a:t>repos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fraîches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spc="105" dirty="0">
                <a:solidFill>
                  <a:srgbClr val="2B3431"/>
                </a:solidFill>
                <a:latin typeface="Trebuchet MS"/>
                <a:cs typeface="Trebuchet MS"/>
              </a:rPr>
              <a:t>Accès</a:t>
            </a:r>
            <a:r>
              <a:rPr sz="1750" spc="-7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2B3431"/>
                </a:solidFill>
                <a:latin typeface="Trebuchet MS"/>
                <a:cs typeface="Trebuchet MS"/>
              </a:rPr>
              <a:t>eau</a:t>
            </a:r>
            <a:r>
              <a:rPr sz="1750" spc="-9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200" dirty="0">
                <a:solidFill>
                  <a:srgbClr val="2B3431"/>
                </a:solidFill>
                <a:latin typeface="Trebuchet MS"/>
                <a:cs typeface="Trebuchet MS"/>
              </a:rPr>
              <a:t>+</a:t>
            </a:r>
            <a:r>
              <a:rPr sz="1750" spc="-8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électrolytes</a:t>
            </a:r>
            <a:endParaRPr sz="1750">
              <a:latin typeface="Trebuchet MS"/>
              <a:cs typeface="Trebuchet MS"/>
            </a:endParaRPr>
          </a:p>
          <a:p>
            <a:pPr marL="213360" marR="5080" indent="-201295">
              <a:lnSpc>
                <a:spcPct val="100600"/>
              </a:lnSpc>
              <a:spcBef>
                <a:spcPts val="860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spc="11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2B3431"/>
                </a:solidFill>
                <a:latin typeface="Trebuchet MS"/>
                <a:cs typeface="Trebuchet MS"/>
              </a:rPr>
              <a:t>employeurs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doivent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organiser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secours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1750" spc="-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former</a:t>
            </a:r>
            <a:r>
              <a:rPr sz="1750" spc="-1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les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salariés</a:t>
            </a:r>
            <a:r>
              <a:rPr sz="1750" spc="-3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2B3431"/>
                </a:solidFill>
                <a:latin typeface="Trebuchet MS"/>
                <a:cs typeface="Trebuchet MS"/>
              </a:rPr>
              <a:t>au</a:t>
            </a:r>
            <a:r>
              <a:rPr sz="1750" spc="-4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2B3431"/>
                </a:solidFill>
                <a:latin typeface="Trebuchet MS"/>
                <a:cs typeface="Trebuchet MS"/>
              </a:rPr>
              <a:t>repérage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et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à</a:t>
            </a:r>
            <a:r>
              <a:rPr sz="1750" spc="-25" dirty="0">
                <a:solidFill>
                  <a:srgbClr val="2B3431"/>
                </a:solidFill>
                <a:latin typeface="Trebuchet MS"/>
                <a:cs typeface="Trebuchet MS"/>
              </a:rPr>
              <a:t> la </a:t>
            </a:r>
            <a:r>
              <a:rPr sz="1750" spc="45" dirty="0">
                <a:solidFill>
                  <a:srgbClr val="2B3431"/>
                </a:solidFill>
                <a:latin typeface="Trebuchet MS"/>
                <a:cs typeface="Trebuchet MS"/>
              </a:rPr>
              <a:t>gestion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2B3431"/>
                </a:solidFill>
                <a:latin typeface="Trebuchet MS"/>
                <a:cs typeface="Trebuchet MS"/>
              </a:rPr>
              <a:t>coups</a:t>
            </a:r>
            <a:r>
              <a:rPr sz="1750" spc="-7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2B3431"/>
                </a:solidFill>
                <a:latin typeface="Trebuchet MS"/>
                <a:cs typeface="Trebuchet MS"/>
              </a:rPr>
              <a:t>de</a:t>
            </a:r>
            <a:r>
              <a:rPr sz="1750" spc="-5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2B3431"/>
                </a:solidFill>
                <a:latin typeface="Trebuchet MS"/>
                <a:cs typeface="Trebuchet MS"/>
              </a:rPr>
              <a:t>chaleur.</a:t>
            </a:r>
            <a:endParaRPr sz="1750">
              <a:latin typeface="Trebuchet MS"/>
              <a:cs typeface="Trebuchet MS"/>
            </a:endParaRPr>
          </a:p>
          <a:p>
            <a:pPr marL="213360" indent="-200660">
              <a:lnSpc>
                <a:spcPct val="100000"/>
              </a:lnSpc>
              <a:spcBef>
                <a:spcPts val="875"/>
              </a:spcBef>
              <a:buFont typeface="Arial MT"/>
              <a:buChar char="•"/>
              <a:tabLst>
                <a:tab pos="213360" algn="l"/>
              </a:tabLst>
            </a:pP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Sensibilisations</a:t>
            </a:r>
            <a:r>
              <a:rPr sz="1750" spc="4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2B3431"/>
                </a:solidFill>
                <a:latin typeface="Trebuchet MS"/>
                <a:cs typeface="Trebuchet MS"/>
              </a:rPr>
              <a:t>collectives</a:t>
            </a:r>
            <a:r>
              <a:rPr sz="1750" spc="65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2B3431"/>
                </a:solidFill>
                <a:latin typeface="Trebuchet MS"/>
                <a:cs typeface="Trebuchet MS"/>
              </a:rPr>
              <a:t>(rôle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-195" dirty="0">
                <a:solidFill>
                  <a:srgbClr val="2B3431"/>
                </a:solidFill>
                <a:latin typeface="Trebuchet MS"/>
                <a:cs typeface="Trebuchet MS"/>
              </a:rPr>
              <a:t>++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2B3431"/>
                </a:solidFill>
                <a:latin typeface="Trebuchet MS"/>
                <a:cs typeface="Trebuchet MS"/>
              </a:rPr>
              <a:t>des</a:t>
            </a:r>
            <a:r>
              <a:rPr sz="1750" spc="60" dirty="0">
                <a:solidFill>
                  <a:srgbClr val="2B3431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2B3431"/>
                </a:solidFill>
                <a:latin typeface="Trebuchet MS"/>
                <a:cs typeface="Trebuchet MS"/>
              </a:rPr>
              <a:t>SPST)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896</Words>
  <Application>Microsoft Office PowerPoint</Application>
  <PresentationFormat>Personnalisé</PresentationFormat>
  <Paragraphs>113</Paragraphs>
  <Slides>14</Slides>
  <Notes>0</Notes>
  <HiddenSlides>4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 MT</vt:lpstr>
      <vt:lpstr>Calibri</vt:lpstr>
      <vt:lpstr>Times New Roman</vt:lpstr>
      <vt:lpstr>Trebuchet MS</vt:lpstr>
      <vt:lpstr>Office Theme</vt:lpstr>
      <vt:lpstr>Les effets physiologiques</vt:lpstr>
      <vt:lpstr>W</vt:lpstr>
      <vt:lpstr>Présentation PowerPoint</vt:lpstr>
      <vt:lpstr>Présentation PowerPoint</vt:lpstr>
      <vt:lpstr>Présentation PowerPoint</vt:lpstr>
      <vt:lpstr>5. Le coup de chaleur : une urgence vitale</vt:lpstr>
      <vt:lpstr>6. Atteintes d’organes</vt:lpstr>
      <vt:lpstr>7. Vulnérabilités spécifiques (MSA)</vt:lpstr>
      <vt:lpstr>9. Prévention médicale et technique :</vt:lpstr>
      <vt:lpstr>FOCUS : traitements médicamenteux affectant la thermorégulation.</vt:lpstr>
      <vt:lpstr>Liens “chaleur et accidents du travail”</vt:lpstr>
      <vt:lpstr>Mesures de prévention : approche opérationnelle</vt:lpstr>
      <vt:lpstr>Points à retenir :</vt:lpstr>
      <vt:lpstr>Ressources et bibliographie de référence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Diaporama_Canicule_Effets_pathologiques_MSA.pptx</dc:title>
  <dc:creator>DEMORTIERE, Gerald (DRIEETS-IDF)</dc:creator>
  <cp:lastModifiedBy>Romain Lenain</cp:lastModifiedBy>
  <cp:revision>5</cp:revision>
  <dcterms:created xsi:type="dcterms:W3CDTF">2026-07-06T07:17:05Z</dcterms:created>
  <dcterms:modified xsi:type="dcterms:W3CDTF">2026-07-07T09:21:47Z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2026-06-03T00:00:00Z</vt:filetime>
  </property>
  <property fmtid="{D5CDD505-2E9C-101B-9397-08002B2CF9AE}" pid="4" name="LastSaved">
    <vt:filetime>2026-07-06T00:00:00Z</vt:filetime>
  </property>
  <property fmtid="{D5CDD505-2E9C-101B-9397-08002B2CF9AE}" pid="5" name="Producer">
    <vt:lpwstr>Microsoft: Print To PDF</vt:lpwstr>
  </property>
</Properties>
</file>