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3" r:id="rId5"/>
  </p:sldMasterIdLst>
  <p:notesMasterIdLst>
    <p:notesMasterId r:id="rId15"/>
  </p:notesMasterIdLst>
  <p:handoutMasterIdLst>
    <p:handoutMasterId r:id="rId16"/>
  </p:handoutMasterIdLst>
  <p:sldIdLst>
    <p:sldId id="273" r:id="rId6"/>
    <p:sldId id="274" r:id="rId7"/>
    <p:sldId id="285" r:id="rId8"/>
    <p:sldId id="313" r:id="rId9"/>
    <p:sldId id="301" r:id="rId10"/>
    <p:sldId id="302" r:id="rId11"/>
    <p:sldId id="305" r:id="rId12"/>
    <p:sldId id="304" r:id="rId13"/>
    <p:sldId id="307" r:id="rId14"/>
  </p:sldIdLst>
  <p:sldSz cx="9144000" cy="5143500" type="screen16x9"/>
  <p:notesSz cx="9926638"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CFD8"/>
    <a:srgbClr val="A9CE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2662" autoAdjust="0"/>
  </p:normalViewPr>
  <p:slideViewPr>
    <p:cSldViewPr showGuides="1">
      <p:cViewPr varScale="1">
        <p:scale>
          <a:sx n="194" d="100"/>
          <a:sy n="194" d="100"/>
        </p:scale>
        <p:origin x="3372" y="174"/>
      </p:cViewPr>
      <p:guideLst>
        <p:guide orient="horz" pos="1620"/>
        <p:guide orient="horz" pos="191"/>
        <p:guide orient="horz" pos="854"/>
        <p:guide orient="horz" pos="821"/>
        <p:guide orient="horz" pos="3049"/>
        <p:guide orient="horz" pos="3151"/>
        <p:guide pos="2880"/>
        <p:guide pos="476"/>
        <p:guide pos="5193"/>
        <p:guide pos="546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20" d="100"/>
          <a:sy n="120" d="100"/>
        </p:scale>
        <p:origin x="3042" y="-142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86BC6CBD-B042-4B91-B6DB-C10E1E424AE4}" type="datetimeFigureOut">
              <a:rPr lang="fr-FR" smtClean="0"/>
              <a:t>07/07/2026</a:t>
            </a:fld>
            <a:endParaRPr lang="fr-FR"/>
          </a:p>
        </p:txBody>
      </p:sp>
      <p:sp>
        <p:nvSpPr>
          <p:cNvPr id="4" name="Espace réservé du pied de page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7418989B-31F0-4ACF-B5C1-64132A19B35B}" type="slidenum">
              <a:rPr lang="fr-FR" smtClean="0"/>
              <a:t>‹N°›</a:t>
            </a:fld>
            <a:endParaRPr lang="fr-FR"/>
          </a:p>
        </p:txBody>
      </p:sp>
    </p:spTree>
    <p:extLst>
      <p:ext uri="{BB962C8B-B14F-4D97-AF65-F5344CB8AC3E}">
        <p14:creationId xmlns:p14="http://schemas.microsoft.com/office/powerpoint/2010/main" val="2493666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07/07/2026</a:t>
            </a:fld>
            <a:endParaRPr lang="fr-FR" dirty="0"/>
          </a:p>
        </p:txBody>
      </p:sp>
      <p:sp>
        <p:nvSpPr>
          <p:cNvPr id="4" name="Espace réservé de l'image des diapositives 3"/>
          <p:cNvSpPr>
            <a:spLocks noGrp="1" noRot="1" noChangeAspect="1"/>
          </p:cNvSpPr>
          <p:nvPr>
            <p:ph type="sldImg" idx="2"/>
          </p:nvPr>
        </p:nvSpPr>
        <p:spPr>
          <a:xfrm>
            <a:off x="2697163" y="509588"/>
            <a:ext cx="4532312" cy="2549525"/>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1</a:t>
            </a:fld>
            <a:endParaRPr lang="fr-FR" dirty="0"/>
          </a:p>
        </p:txBody>
      </p:sp>
    </p:spTree>
    <p:extLst>
      <p:ext uri="{BB962C8B-B14F-4D97-AF65-F5344CB8AC3E}">
        <p14:creationId xmlns:p14="http://schemas.microsoft.com/office/powerpoint/2010/main" val="3701988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3</a:t>
            </a:fld>
            <a:endParaRPr lang="fr-FR" dirty="0"/>
          </a:p>
        </p:txBody>
      </p:sp>
    </p:spTree>
    <p:extLst>
      <p:ext uri="{BB962C8B-B14F-4D97-AF65-F5344CB8AC3E}">
        <p14:creationId xmlns:p14="http://schemas.microsoft.com/office/powerpoint/2010/main" val="3830468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B06CD8F-B7ED-4A05-9FB1-A01CC0EF02CC}" type="slidenum">
              <a:rPr lang="fr-FR" smtClean="0"/>
              <a:pPr/>
              <a:t>4</a:t>
            </a:fld>
            <a:endParaRPr lang="fr-FR" dirty="0"/>
          </a:p>
        </p:txBody>
      </p:sp>
    </p:spTree>
    <p:extLst>
      <p:ext uri="{BB962C8B-B14F-4D97-AF65-F5344CB8AC3E}">
        <p14:creationId xmlns:p14="http://schemas.microsoft.com/office/powerpoint/2010/main" val="3909922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EE141-BB20-35EF-60F5-BD4F6F860E8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267D621-9212-FD8E-511B-5D179CA54C0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94D530E-199A-50B2-F6C1-0444A0CA5B78}"/>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47725D34-D213-E876-3121-92D9B6E161A3}"/>
              </a:ext>
            </a:extLst>
          </p:cNvPr>
          <p:cNvSpPr>
            <a:spLocks noGrp="1"/>
          </p:cNvSpPr>
          <p:nvPr>
            <p:ph type="sldNum" sz="quarter" idx="5"/>
          </p:nvPr>
        </p:nvSpPr>
        <p:spPr/>
        <p:txBody>
          <a:bodyPr/>
          <a:lstStyle/>
          <a:p>
            <a:fld id="{1B06CD8F-B7ED-4A05-9FB1-A01CC0EF02CC}" type="slidenum">
              <a:rPr lang="fr-FR" smtClean="0"/>
              <a:pPr/>
              <a:t>5</a:t>
            </a:fld>
            <a:endParaRPr lang="fr-FR" dirty="0"/>
          </a:p>
        </p:txBody>
      </p:sp>
    </p:spTree>
    <p:extLst>
      <p:ext uri="{BB962C8B-B14F-4D97-AF65-F5344CB8AC3E}">
        <p14:creationId xmlns:p14="http://schemas.microsoft.com/office/powerpoint/2010/main" val="2674220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81061-7475-572C-8E9E-16EBE6F8F02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3FBF13B-5B8B-FBAD-81BA-DECB5551D96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B09DE9F-DB95-22B9-18E1-65E9800246A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588FB3E-870C-6B29-8C7B-019811EC68CE}"/>
              </a:ext>
            </a:extLst>
          </p:cNvPr>
          <p:cNvSpPr>
            <a:spLocks noGrp="1"/>
          </p:cNvSpPr>
          <p:nvPr>
            <p:ph type="sldNum" sz="quarter" idx="5"/>
          </p:nvPr>
        </p:nvSpPr>
        <p:spPr/>
        <p:txBody>
          <a:bodyPr/>
          <a:lstStyle/>
          <a:p>
            <a:fld id="{1B06CD8F-B7ED-4A05-9FB1-A01CC0EF02CC}" type="slidenum">
              <a:rPr lang="fr-FR" smtClean="0"/>
              <a:pPr/>
              <a:t>6</a:t>
            </a:fld>
            <a:endParaRPr lang="fr-FR" dirty="0"/>
          </a:p>
        </p:txBody>
      </p:sp>
    </p:spTree>
    <p:extLst>
      <p:ext uri="{BB962C8B-B14F-4D97-AF65-F5344CB8AC3E}">
        <p14:creationId xmlns:p14="http://schemas.microsoft.com/office/powerpoint/2010/main" val="396149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07501-12A9-984A-ED55-71DDD9B6D21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C27E8E7-0136-36C4-0F8E-8253F364080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A174E64-5DCC-F84E-574E-DB93B938E40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9DDB6FFB-846D-1DFE-B606-D0FBDB908890}"/>
              </a:ext>
            </a:extLst>
          </p:cNvPr>
          <p:cNvSpPr>
            <a:spLocks noGrp="1"/>
          </p:cNvSpPr>
          <p:nvPr>
            <p:ph type="sldNum" sz="quarter" idx="5"/>
          </p:nvPr>
        </p:nvSpPr>
        <p:spPr/>
        <p:txBody>
          <a:bodyPr/>
          <a:lstStyle/>
          <a:p>
            <a:fld id="{1B06CD8F-B7ED-4A05-9FB1-A01CC0EF02CC}" type="slidenum">
              <a:rPr lang="fr-FR" smtClean="0"/>
              <a:pPr/>
              <a:t>7</a:t>
            </a:fld>
            <a:endParaRPr lang="fr-FR" dirty="0"/>
          </a:p>
        </p:txBody>
      </p:sp>
    </p:spTree>
    <p:extLst>
      <p:ext uri="{BB962C8B-B14F-4D97-AF65-F5344CB8AC3E}">
        <p14:creationId xmlns:p14="http://schemas.microsoft.com/office/powerpoint/2010/main" val="2752495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694E4-496D-3195-AAE2-0D5E5B80D75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0874197-07FB-6F78-77FF-D36F2EADE85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6F04412-C6D6-727B-AF85-7297BDBBD03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585699EB-2DB7-01C2-261B-D78B9F55EF06}"/>
              </a:ext>
            </a:extLst>
          </p:cNvPr>
          <p:cNvSpPr>
            <a:spLocks noGrp="1"/>
          </p:cNvSpPr>
          <p:nvPr>
            <p:ph type="sldNum" sz="quarter" idx="5"/>
          </p:nvPr>
        </p:nvSpPr>
        <p:spPr/>
        <p:txBody>
          <a:bodyPr/>
          <a:lstStyle/>
          <a:p>
            <a:fld id="{1B06CD8F-B7ED-4A05-9FB1-A01CC0EF02CC}" type="slidenum">
              <a:rPr lang="fr-FR" smtClean="0"/>
              <a:pPr/>
              <a:t>8</a:t>
            </a:fld>
            <a:endParaRPr lang="fr-FR" dirty="0"/>
          </a:p>
        </p:txBody>
      </p:sp>
    </p:spTree>
    <p:extLst>
      <p:ext uri="{BB962C8B-B14F-4D97-AF65-F5344CB8AC3E}">
        <p14:creationId xmlns:p14="http://schemas.microsoft.com/office/powerpoint/2010/main" val="4114741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08395-57A0-3762-737C-09AD3298A1A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A63BBD4-E969-25B0-84F9-0473CAF64FD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FD8136B-8845-AA32-72C0-9C9D7BE0FF2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1541DF1-527E-B7E0-BD78-94D3B5E9E04A}"/>
              </a:ext>
            </a:extLst>
          </p:cNvPr>
          <p:cNvSpPr>
            <a:spLocks noGrp="1"/>
          </p:cNvSpPr>
          <p:nvPr>
            <p:ph type="sldNum" sz="quarter" idx="5"/>
          </p:nvPr>
        </p:nvSpPr>
        <p:spPr/>
        <p:txBody>
          <a:bodyPr/>
          <a:lstStyle/>
          <a:p>
            <a:fld id="{1B06CD8F-B7ED-4A05-9FB1-A01CC0EF02CC}" type="slidenum">
              <a:rPr lang="fr-FR" smtClean="0"/>
              <a:pPr/>
              <a:t>9</a:t>
            </a:fld>
            <a:endParaRPr lang="fr-FR" dirty="0"/>
          </a:p>
        </p:txBody>
      </p:sp>
    </p:spTree>
    <p:extLst>
      <p:ext uri="{BB962C8B-B14F-4D97-AF65-F5344CB8AC3E}">
        <p14:creationId xmlns:p14="http://schemas.microsoft.com/office/powerpoint/2010/main" val="305948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323850" y="4797631"/>
            <a:ext cx="1170000" cy="345869"/>
          </a:xfrm>
          <a:prstGeom prst="rect">
            <a:avLst/>
          </a:prstGeom>
        </p:spPr>
        <p:txBody>
          <a:bodyPr vert="horz" lIns="0" tIns="0" rIns="0" bIns="0" rtlCol="0" anchor="ctr" anchorCtr="0">
            <a:noAutofit/>
          </a:bodyPr>
          <a:lstStyle>
            <a:lvl1pPr algn="l">
              <a:defRPr sz="750" b="1">
                <a:solidFill>
                  <a:schemeClr val="tx1"/>
                </a:solidFill>
              </a:defRPr>
            </a:lvl1pPr>
          </a:lstStyle>
          <a:p>
            <a:fld id="{6A4A60EE-9D13-3442-9796-E718C6343EC1}" type="datetime1">
              <a:rPr lang="fr-FR" cap="all" smtClean="0"/>
              <a:pPr/>
              <a:t>07/07/2026</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323851" y="1392695"/>
            <a:ext cx="8424614" cy="242951"/>
          </a:xfrm>
        </p:spPr>
        <p:txBody>
          <a:bodyPr/>
          <a:lstStyle>
            <a:lvl1pPr marL="9525" indent="85725">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a:xfrm>
            <a:off x="323850" y="843558"/>
            <a:ext cx="8424863" cy="539991"/>
          </a:xfrm>
        </p:spPr>
        <p:txBody>
          <a:bodyPr/>
          <a:lstStyle/>
          <a:p>
            <a:r>
              <a:rPr lang="fr-FR" dirty="0"/>
              <a:t>Titre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323850" y="1707654"/>
            <a:ext cx="8424334"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0" name="Espace réservé du pied de page 6"/>
          <p:cNvSpPr>
            <a:spLocks noGrp="1"/>
          </p:cNvSpPr>
          <p:nvPr>
            <p:ph type="ftr" sz="quarter" idx="3"/>
          </p:nvPr>
        </p:nvSpPr>
        <p:spPr>
          <a:xfrm>
            <a:off x="2868782" y="195486"/>
            <a:ext cx="5879931" cy="360000"/>
          </a:xfrm>
        </p:spPr>
        <p:txBody>
          <a:bodyPr/>
          <a:lstStyle/>
          <a:p>
            <a:r>
              <a:rPr lang="fr-FR" dirty="0"/>
              <a:t>Direction régionale de l'économie, de l'emploi, du travail et des solidarités</a:t>
            </a:r>
          </a:p>
        </p:txBody>
      </p:sp>
    </p:spTree>
    <p:extLst>
      <p:ext uri="{BB962C8B-B14F-4D97-AF65-F5344CB8AC3E}">
        <p14:creationId xmlns:p14="http://schemas.microsoft.com/office/powerpoint/2010/main" val="2724193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23528" y="1563638"/>
            <a:ext cx="2520000" cy="288032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251C71F6-E0A6-1740-B64F-38F332886BAF}" type="datetime1">
              <a:rPr lang="fr-FR" cap="all" smtClean="0"/>
              <a:pPr/>
              <a:t>07/07/2026</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323850" y="807623"/>
            <a:ext cx="8424863" cy="539991"/>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Tree>
    <p:extLst>
      <p:ext uri="{BB962C8B-B14F-4D97-AF65-F5344CB8AC3E}">
        <p14:creationId xmlns:p14="http://schemas.microsoft.com/office/powerpoint/2010/main" val="288813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5E6183FC-BA60-7C49-ABF3-B50982741576}" type="datetime1">
              <a:rPr lang="fr-FR" cap="all" smtClean="0"/>
              <a:pPr/>
              <a:t>07/07/2026</a:t>
            </a:fld>
            <a:endParaRPr lang="fr-FR" cap="all" dirty="0"/>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323851" y="1320687"/>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323850" y="754809"/>
            <a:ext cx="8424863" cy="539991"/>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323528" y="1707654"/>
            <a:ext cx="2556471"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3275856"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691346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23528"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0597CDB5-73DC-8641-8CC1-FAD9379FD627}" type="datetime1">
              <a:rPr lang="fr-FR" cap="all" smtClean="0"/>
              <a:pPr/>
              <a:t>07/07/2026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320687"/>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754809"/>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3131840" y="1707654"/>
            <a:ext cx="5616624" cy="2880320"/>
          </a:xfrm>
        </p:spPr>
        <p:txBody>
          <a:bodyPr/>
          <a:lstStyle/>
          <a:p>
            <a:r>
              <a:rPr lang="fr-FR"/>
              <a:t>Cliquez sur l'icône pour ajouter une image</a:t>
            </a:r>
          </a:p>
        </p:txBody>
      </p:sp>
    </p:spTree>
    <p:extLst>
      <p:ext uri="{BB962C8B-B14F-4D97-AF65-F5344CB8AC3E}">
        <p14:creationId xmlns:p14="http://schemas.microsoft.com/office/powerpoint/2010/main" val="207718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8E1290DD-BE4D-794B-919C-D565D1B9C67D}" type="datetime1">
              <a:rPr lang="fr-FR" cap="all" smtClean="0"/>
              <a:pPr/>
              <a:t>07/07/2026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320687"/>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754809"/>
            <a:ext cx="8424863" cy="539991"/>
          </a:xfrm>
        </p:spPr>
        <p:txBody>
          <a:bodyPr/>
          <a:lstStyle/>
          <a:p>
            <a:r>
              <a:rPr lang="fr-FR" dirty="0"/>
              <a:t>Titre</a:t>
            </a:r>
          </a:p>
        </p:txBody>
      </p:sp>
      <p:sp>
        <p:nvSpPr>
          <p:cNvPr id="20" name="Espace réservé du pied de page 4">
            <a:extLst>
              <a:ext uri="{FF2B5EF4-FFF2-40B4-BE49-F238E27FC236}">
                <a16:creationId xmlns:a16="http://schemas.microsoft.com/office/drawing/2014/main" id="{D46074BB-6BF7-8249-9377-D0271B2AECBB}"/>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323528" y="1707654"/>
            <a:ext cx="5761038" cy="2879725"/>
          </a:xfrm>
        </p:spPr>
        <p:txBody>
          <a:bodyPr/>
          <a:lstStyle/>
          <a:p>
            <a:r>
              <a:rPr lang="fr-FR"/>
              <a:t>Cliquez sur l'icône pour ajouter un graphique</a:t>
            </a:r>
          </a:p>
        </p:txBody>
      </p:sp>
    </p:spTree>
    <p:extLst>
      <p:ext uri="{BB962C8B-B14F-4D97-AF65-F5344CB8AC3E}">
        <p14:creationId xmlns:p14="http://schemas.microsoft.com/office/powerpoint/2010/main" val="2044116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323850" y="2139702"/>
            <a:ext cx="8424000" cy="2293224"/>
          </a:xfrm>
        </p:spPr>
        <p:txBody>
          <a:bodyPr/>
          <a:lstStyle>
            <a:lvl1pPr>
              <a:lnSpc>
                <a:spcPct val="90000"/>
              </a:lnSpc>
              <a:spcAft>
                <a:spcPts val="0"/>
              </a:spcAft>
              <a:defRPr sz="3250" b="1" cap="all" baseline="0"/>
            </a:lvl1pPr>
            <a:lvl2pPr marL="92075" indent="0">
              <a:spcBef>
                <a:spcPts val="500"/>
              </a:spcBef>
              <a:spcAft>
                <a:spcPts val="0"/>
              </a:spcAft>
              <a:buNone/>
              <a:tabLst/>
              <a:defRPr sz="1850"/>
            </a:lvl2pPr>
          </a:lstStyle>
          <a:p>
            <a:pPr lvl="0"/>
            <a:r>
              <a:rPr lang="fr-FR" dirty="0"/>
              <a:t>Titre</a:t>
            </a:r>
          </a:p>
          <a:p>
            <a:pPr lvl="1"/>
            <a:r>
              <a:rPr lang="fr-FR" dirty="0"/>
              <a:t>Sous-titre</a:t>
            </a:r>
          </a:p>
        </p:txBody>
      </p:sp>
      <p:cxnSp>
        <p:nvCxnSpPr>
          <p:cNvPr id="12" name="Connecteur droit 11"/>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D7698221-35EF-134F-B87A-568DECC70F29}" type="datetime1">
              <a:rPr lang="fr-FR" cap="all" smtClean="0"/>
              <a:pPr/>
              <a:t>07/07/2026</a:t>
            </a:fld>
            <a:endParaRPr lang="fr-FR" cap="all" dirty="0"/>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sp>
        <p:nvSpPr>
          <p:cNvPr id="16" name="Espace réservé du pied de page 4">
            <a:extLst>
              <a:ext uri="{FF2B5EF4-FFF2-40B4-BE49-F238E27FC236}">
                <a16:creationId xmlns:a16="http://schemas.microsoft.com/office/drawing/2014/main" id="{4D728EC0-9FC5-AB4E-B907-86A468EF1E2A}"/>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pic>
        <p:nvPicPr>
          <p:cNvPr id="8" name="Image 7"/>
          <p:cNvPicPr>
            <a:picLocks noChangeAspect="1"/>
          </p:cNvPicPr>
          <p:nvPr userDrawn="1"/>
        </p:nvPicPr>
        <p:blipFill>
          <a:blip r:embed="rId2"/>
          <a:srcRect/>
          <a:stretch/>
        </p:blipFill>
        <p:spPr>
          <a:xfrm>
            <a:off x="237880" y="195486"/>
            <a:ext cx="2366578" cy="1440000"/>
          </a:xfrm>
          <a:prstGeom prst="rect">
            <a:avLst/>
          </a:prstGeom>
        </p:spPr>
      </p:pic>
    </p:spTree>
    <p:extLst>
      <p:ext uri="{BB962C8B-B14F-4D97-AF65-F5344CB8AC3E}">
        <p14:creationId xmlns:p14="http://schemas.microsoft.com/office/powerpoint/2010/main" val="27858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843558"/>
            <a:ext cx="9144000" cy="4338400"/>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364285" y="4797631"/>
            <a:ext cx="1170000" cy="345869"/>
          </a:xfrm>
          <a:prstGeom prst="rect">
            <a:avLst/>
          </a:prstGeom>
        </p:spPr>
        <p:txBody>
          <a:bodyPr vert="horz" lIns="0" tIns="0" rIns="0" bIns="0" rtlCol="0" anchor="ctr" anchorCtr="0">
            <a:noAutofit/>
          </a:bodyPr>
          <a:lstStyle>
            <a:lvl1pPr algn="l">
              <a:defRPr sz="750" b="1">
                <a:solidFill>
                  <a:schemeClr val="bg1"/>
                </a:solidFill>
              </a:defRPr>
            </a:lvl1pPr>
          </a:lstStyle>
          <a:p>
            <a:fld id="{5F7325A3-5315-1B4B-A0D9-112471EB5837}" type="datetime1">
              <a:rPr lang="fr-FR" cap="all" smtClean="0"/>
              <a:pPr/>
              <a:t>07/07/2026</a:t>
            </a:fld>
            <a:endParaRPr lang="fr-FR" cap="all" dirty="0"/>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396000" indent="-396000">
              <a:buFont typeface="+mj-lt"/>
              <a:buAutoNum type="arabicPeriod"/>
              <a:defRPr sz="3250">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bg1"/>
                </a:solidFill>
              </a:defRPr>
            </a:lvl1pPr>
          </a:lstStyle>
          <a:p>
            <a:fld id="{733122C9-A0B9-462F-8757-0847AD287B63}" type="slidenum">
              <a:rPr lang="fr-FR" smtClean="0"/>
              <a:pPr/>
              <a:t>‹N°›</a:t>
            </a:fld>
            <a:endParaRPr lang="fr-FR" dirty="0"/>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régionale de l'économie, de l'emploi, du travail et des solidarités</a:t>
            </a:r>
          </a:p>
        </p:txBody>
      </p:sp>
    </p:spTree>
    <p:extLst>
      <p:ext uri="{BB962C8B-B14F-4D97-AF65-F5344CB8AC3E}">
        <p14:creationId xmlns:p14="http://schemas.microsoft.com/office/powerpoint/2010/main" val="1076546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4EA19884-7A29-DC4E-9311-A62E54788E52}" type="datetime1">
              <a:rPr lang="fr-FR" smtClean="0"/>
              <a:t>07/07/2026</a:t>
            </a:fld>
            <a:endParaRPr lang="fr-FR" dirty="0"/>
          </a:p>
        </p:txBody>
      </p:sp>
      <p:sp>
        <p:nvSpPr>
          <p:cNvPr id="5" name="Espace réservé du pied de page 4"/>
          <p:cNvSpPr>
            <a:spLocks noGrp="1"/>
          </p:cNvSpPr>
          <p:nvPr>
            <p:ph type="ftr" sz="quarter" idx="11"/>
          </p:nvPr>
        </p:nvSpPr>
        <p:spPr bwMode="gray">
          <a:xfrm>
            <a:off x="720000" y="4371949"/>
            <a:ext cx="3240000" cy="447947"/>
          </a:xfrm>
        </p:spPr>
        <p:txBody>
          <a:bodyPr anchor="ctr" anchorCtr="0"/>
          <a:lstStyle>
            <a:lvl1pPr algn="l">
              <a:defRPr sz="1150"/>
            </a:lvl1pPr>
          </a:lstStyle>
          <a:p>
            <a:r>
              <a:rPr lang="fr-FR" dirty="0"/>
              <a:t>Direction régionale </a:t>
            </a:r>
            <a:br>
              <a:rPr lang="fr-FR" dirty="0"/>
            </a:br>
            <a:r>
              <a:rPr lang="fr-FR" dirty="0"/>
              <a:t>de l'économie, de l'emploi, </a:t>
            </a:r>
            <a:br>
              <a:rPr lang="fr-FR" dirty="0"/>
            </a:br>
            <a:r>
              <a:rPr lang="fr-FR" dirty="0"/>
              <a:t>du travail et des solidarités</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2" name="Image 1"/>
          <p:cNvPicPr>
            <a:picLocks noChangeAspect="1"/>
          </p:cNvPicPr>
          <p:nvPr userDrawn="1"/>
        </p:nvPicPr>
        <p:blipFill>
          <a:blip r:embed="rId2"/>
          <a:srcRect/>
          <a:stretch/>
        </p:blipFill>
        <p:spPr>
          <a:xfrm>
            <a:off x="467544" y="974698"/>
            <a:ext cx="3727357" cy="2268000"/>
          </a:xfrm>
          <a:prstGeom prst="rect">
            <a:avLst/>
          </a:prstGeom>
        </p:spPr>
      </p:pic>
    </p:spTree>
    <p:extLst>
      <p:ext uri="{BB962C8B-B14F-4D97-AF65-F5344CB8AC3E}">
        <p14:creationId xmlns:p14="http://schemas.microsoft.com/office/powerpoint/2010/main" val="2127407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323850" y="1707654"/>
            <a:ext cx="8424863" cy="295232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5" name="Espace réservé du pied de page 4"/>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latin typeface="Marianne" panose="02000000000000000000" pitchFamily="2" charset="0"/>
              </a:defRPr>
            </a:lvl1pPr>
          </a:lstStyle>
          <a:p>
            <a:r>
              <a:rPr lang="fr-FR"/>
              <a:t>Direction régionale de l'économie, de l'emploi, du travail et des solidarités</a:t>
            </a:r>
            <a:endParaRPr lang="fr-FR" dirty="0"/>
          </a:p>
        </p:txBody>
      </p:sp>
      <p:sp>
        <p:nvSpPr>
          <p:cNvPr id="6" name="Espace réservé du numéro de diapositive 5"/>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latin typeface="Marianne" panose="02000000000000000000" pitchFamily="2" charset="0"/>
              </a:defRPr>
            </a:lvl1pPr>
          </a:lstStyle>
          <a:p>
            <a:fld id="{733122C9-A0B9-462F-8757-0847AD287B63}" type="slidenum">
              <a:rPr lang="fr-FR" smtClean="0"/>
              <a:pPr/>
              <a:t>‹N°›</a:t>
            </a:fld>
            <a:endParaRPr lang="fr-FR" dirty="0"/>
          </a:p>
        </p:txBody>
      </p:sp>
      <p:cxnSp>
        <p:nvCxnSpPr>
          <p:cNvPr id="10" name="Connecteur droit 9"/>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323850" y="915566"/>
            <a:ext cx="8424863" cy="539991"/>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315703" y="4783500"/>
            <a:ext cx="2057400" cy="274637"/>
          </a:xfrm>
          <a:prstGeom prst="rect">
            <a:avLst/>
          </a:prstGeom>
        </p:spPr>
        <p:txBody>
          <a:bodyPr vert="horz" lIns="91440" tIns="45720" rIns="91440" bIns="45720" rtlCol="0" anchor="ctr"/>
          <a:lstStyle>
            <a:lvl1pPr algn="l">
              <a:defRPr sz="750" b="1">
                <a:solidFill>
                  <a:schemeClr val="tx1"/>
                </a:solidFill>
                <a:latin typeface="Marianne" panose="02000000000000000000" pitchFamily="2" charset="0"/>
              </a:defRPr>
            </a:lvl1pPr>
          </a:lstStyle>
          <a:p>
            <a:fld id="{B858D49A-5A7A-574D-A0ED-52B5C1EFA876}" type="datetime1">
              <a:rPr lang="fr-FR" cap="all" smtClean="0"/>
              <a:pPr/>
              <a:t>07/07/2026</a:t>
            </a:fld>
            <a:endParaRPr lang="fr-FR" cap="all" dirty="0"/>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Image 10"/>
          <p:cNvPicPr>
            <a:picLocks noChangeAspect="1"/>
          </p:cNvPicPr>
          <p:nvPr/>
        </p:nvPicPr>
        <p:blipFill>
          <a:blip r:embed="rId10"/>
          <a:srcRect/>
          <a:stretch/>
        </p:blipFill>
        <p:spPr>
          <a:xfrm>
            <a:off x="328562" y="221822"/>
            <a:ext cx="887471" cy="540000"/>
          </a:xfrm>
          <a:prstGeom prst="rect">
            <a:avLst/>
          </a:prstGeom>
        </p:spPr>
      </p:pic>
    </p:spTree>
    <p:extLst>
      <p:ext uri="{BB962C8B-B14F-4D97-AF65-F5344CB8AC3E}">
        <p14:creationId xmlns:p14="http://schemas.microsoft.com/office/powerpoint/2010/main" val="3585928067"/>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Lst>
  <p:hf hdr="0"/>
  <p:txStyles>
    <p:titleStyle>
      <a:lvl1pPr marL="14288" indent="0" algn="l" defTabSz="914400" rtl="0" eaLnBrk="1" latinLnBrk="0" hangingPunct="1">
        <a:lnSpc>
          <a:spcPct val="90000"/>
        </a:lnSpc>
        <a:spcBef>
          <a:spcPct val="0"/>
        </a:spcBef>
        <a:buNone/>
        <a:tabLst/>
        <a:defRPr sz="2500" b="1" kern="1200">
          <a:solidFill>
            <a:schemeClr val="tx1"/>
          </a:solidFill>
          <a:latin typeface="Marianne" panose="02000000000000000000" pitchFamily="2" charset="0"/>
          <a:ea typeface="+mj-ea"/>
          <a:cs typeface="+mj-cs"/>
        </a:defRPr>
      </a:lvl1pPr>
    </p:titleStyle>
    <p:body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arianne" panose="02000000000000000000" pitchFamily="2" charset="0"/>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arianne" panose="02000000000000000000" pitchFamily="2" charset="0"/>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arianne" panose="02000000000000000000" pitchFamily="2" charset="0"/>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arianne" panose="02000000000000000000" pitchFamily="2" charset="0"/>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arianne" panose="02000000000000000000"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4"/>
          </p:nvPr>
        </p:nvSpPr>
        <p:spPr/>
        <p:txBody>
          <a:bodyPr/>
          <a:lstStyle/>
          <a:p>
            <a:fld id="{733122C9-A0B9-462F-8757-0847AD287B63}" type="slidenum">
              <a:rPr lang="fr-FR" smtClean="0"/>
              <a:pPr/>
              <a:t>1</a:t>
            </a:fld>
            <a:endParaRPr lang="fr-FR" dirty="0"/>
          </a:p>
        </p:txBody>
      </p:sp>
      <p:sp>
        <p:nvSpPr>
          <p:cNvPr id="5" name="Espace réservé du pied de page 4"/>
          <p:cNvSpPr>
            <a:spLocks noGrp="1"/>
          </p:cNvSpPr>
          <p:nvPr>
            <p:ph type="ftr" sz="quarter" idx="3"/>
          </p:nvPr>
        </p:nvSpPr>
        <p:spPr>
          <a:xfrm>
            <a:off x="6588224" y="277745"/>
            <a:ext cx="2232248" cy="432048"/>
          </a:xfrm>
        </p:spPr>
        <p:txBody>
          <a:bodyPr/>
          <a:lstStyle/>
          <a:p>
            <a:r>
              <a:rPr lang="fr-FR" dirty="0"/>
              <a:t>Direction Départementale  </a:t>
            </a:r>
          </a:p>
          <a:p>
            <a:r>
              <a:rPr lang="fr-FR" dirty="0"/>
              <a:t>de l‘Emploi, du Travail, Des solidarités</a:t>
            </a:r>
          </a:p>
          <a:p>
            <a:r>
              <a:rPr lang="fr-FR" dirty="0"/>
              <a:t> et de la Protection des Populations du Gers </a:t>
            </a:r>
          </a:p>
          <a:p>
            <a:r>
              <a:rPr lang="fr-FR" dirty="0"/>
              <a:t>Inspection du travail</a:t>
            </a:r>
          </a:p>
        </p:txBody>
      </p:sp>
      <p:sp>
        <p:nvSpPr>
          <p:cNvPr id="6" name="Espace réservé du texte 5"/>
          <p:cNvSpPr>
            <a:spLocks noGrp="1"/>
          </p:cNvSpPr>
          <p:nvPr>
            <p:ph type="body" sz="quarter" idx="13"/>
          </p:nvPr>
        </p:nvSpPr>
        <p:spPr>
          <a:xfrm>
            <a:off x="423524" y="1491631"/>
            <a:ext cx="8424000" cy="2160240"/>
          </a:xfrm>
        </p:spPr>
        <p:txBody>
          <a:bodyPr/>
          <a:lstStyle/>
          <a:p>
            <a:pPr algn="ctr"/>
            <a:r>
              <a:rPr lang="fr-FR" sz="2800" dirty="0"/>
              <a:t>Canicule et travail </a:t>
            </a:r>
          </a:p>
          <a:p>
            <a:pPr algn="ctr"/>
            <a:r>
              <a:rPr lang="fr-FR" sz="2800" dirty="0"/>
              <a:t>cadre réglementaire</a:t>
            </a:r>
          </a:p>
          <a:p>
            <a:endParaRPr lang="fr-FR" dirty="0"/>
          </a:p>
        </p:txBody>
      </p:sp>
      <p:pic>
        <p:nvPicPr>
          <p:cNvPr id="7" name="Image 6"/>
          <p:cNvPicPr>
            <a:picLocks noChangeAspect="1"/>
          </p:cNvPicPr>
          <p:nvPr/>
        </p:nvPicPr>
        <p:blipFill>
          <a:blip r:embed="rId3"/>
          <a:stretch>
            <a:fillRect/>
          </a:stretch>
        </p:blipFill>
        <p:spPr>
          <a:xfrm>
            <a:off x="4082072" y="2533986"/>
            <a:ext cx="1106904" cy="1690765"/>
          </a:xfrm>
          <a:prstGeom prst="rect">
            <a:avLst/>
          </a:prstGeom>
        </p:spPr>
      </p:pic>
    </p:spTree>
    <p:extLst>
      <p:ext uri="{BB962C8B-B14F-4D97-AF65-F5344CB8AC3E}">
        <p14:creationId xmlns:p14="http://schemas.microsoft.com/office/powerpoint/2010/main" val="435911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20B130F-4294-2226-88CA-42DC930A7D14}"/>
              </a:ext>
            </a:extLst>
          </p:cNvPr>
          <p:cNvSpPr>
            <a:spLocks noGrp="1"/>
          </p:cNvSpPr>
          <p:nvPr>
            <p:ph type="sldNum" sz="quarter" idx="12"/>
          </p:nvPr>
        </p:nvSpPr>
        <p:spPr/>
        <p:txBody>
          <a:bodyPr/>
          <a:lstStyle/>
          <a:p>
            <a:fld id="{733122C9-A0B9-462F-8757-0847AD287B63}" type="slidenum">
              <a:rPr lang="fr-FR" smtClean="0"/>
              <a:pPr/>
              <a:t>2</a:t>
            </a:fld>
            <a:endParaRPr lang="fr-FR" dirty="0"/>
          </a:p>
        </p:txBody>
      </p:sp>
      <p:sp>
        <p:nvSpPr>
          <p:cNvPr id="5" name="Titre 4">
            <a:extLst>
              <a:ext uri="{FF2B5EF4-FFF2-40B4-BE49-F238E27FC236}">
                <a16:creationId xmlns:a16="http://schemas.microsoft.com/office/drawing/2014/main" id="{F0CC28E2-A213-D436-E27F-D8190848C351}"/>
              </a:ext>
            </a:extLst>
          </p:cNvPr>
          <p:cNvSpPr>
            <a:spLocks noGrp="1"/>
          </p:cNvSpPr>
          <p:nvPr>
            <p:ph type="title"/>
          </p:nvPr>
        </p:nvSpPr>
        <p:spPr>
          <a:xfrm>
            <a:off x="-108520" y="0"/>
            <a:ext cx="8857233" cy="1305135"/>
          </a:xfrm>
        </p:spPr>
        <p:txBody>
          <a:bodyPr>
            <a:normAutofit/>
          </a:bodyPr>
          <a:lstStyle/>
          <a:p>
            <a:pPr algn="ctr"/>
            <a:r>
              <a:rPr lang="fr-FR" sz="3200" dirty="0"/>
              <a:t>Contexte général</a:t>
            </a:r>
          </a:p>
        </p:txBody>
      </p:sp>
      <p:sp>
        <p:nvSpPr>
          <p:cNvPr id="6" name="Espace réservé du texte 5">
            <a:extLst>
              <a:ext uri="{FF2B5EF4-FFF2-40B4-BE49-F238E27FC236}">
                <a16:creationId xmlns:a16="http://schemas.microsoft.com/office/drawing/2014/main" id="{8B56B660-3104-DE1B-AF91-154131E4AF15}"/>
              </a:ext>
            </a:extLst>
          </p:cNvPr>
          <p:cNvSpPr>
            <a:spLocks noGrp="1"/>
          </p:cNvSpPr>
          <p:nvPr>
            <p:ph type="body" sz="quarter" idx="14"/>
          </p:nvPr>
        </p:nvSpPr>
        <p:spPr>
          <a:xfrm>
            <a:off x="359833" y="1264389"/>
            <a:ext cx="8424334" cy="3113968"/>
          </a:xfrm>
        </p:spPr>
        <p:txBody>
          <a:bodyPr/>
          <a:lstStyle/>
          <a:p>
            <a:pPr algn="just"/>
            <a:endParaRPr lang="fr-FR" sz="1800" b="0" i="0" dirty="0">
              <a:effectLst/>
            </a:endParaRPr>
          </a:p>
          <a:p>
            <a:pPr algn="just"/>
            <a:r>
              <a:rPr lang="fr-FR" sz="1800" b="0" i="0" dirty="0">
                <a:effectLst/>
              </a:rPr>
              <a:t>Vagues de chaleur plus fréquentes, longues et intenses</a:t>
            </a:r>
          </a:p>
          <a:p>
            <a:pPr algn="just"/>
            <a:r>
              <a:rPr lang="fr-FR" sz="1800" b="0" i="0" dirty="0">
                <a:effectLst/>
              </a:rPr>
              <a:t>Qui dégradent les conditions de travail</a:t>
            </a:r>
          </a:p>
          <a:p>
            <a:pPr algn="just"/>
            <a:endParaRPr lang="fr-FR" sz="1800" dirty="0"/>
          </a:p>
          <a:p>
            <a:pPr algn="just"/>
            <a:r>
              <a:rPr lang="fr-FR" sz="1800" b="1" i="0" dirty="0">
                <a:effectLst/>
              </a:rPr>
              <a:t>Risque sous-estimé dans les entreprises </a:t>
            </a:r>
            <a:r>
              <a:rPr lang="fr-FR" sz="1800" b="0" i="0" dirty="0">
                <a:effectLst/>
              </a:rPr>
              <a:t>:</a:t>
            </a:r>
          </a:p>
          <a:p>
            <a:pPr algn="just"/>
            <a:r>
              <a:rPr lang="fr-FR" sz="1800" b="0" i="0" dirty="0">
                <a:effectLst/>
              </a:rPr>
              <a:t>Certains postes restent fortement exposés</a:t>
            </a:r>
          </a:p>
          <a:p>
            <a:pPr algn="just"/>
            <a:r>
              <a:rPr lang="fr-FR" sz="1800" dirty="0"/>
              <a:t>L</a:t>
            </a:r>
            <a:r>
              <a:rPr lang="fr-FR" sz="1800" b="0" i="0" dirty="0">
                <a:effectLst/>
              </a:rPr>
              <a:t>es organisations du travail sont encore peu adaptées aux pics de chaleur</a:t>
            </a:r>
          </a:p>
          <a:p>
            <a:pPr algn="just"/>
            <a:endParaRPr lang="fr-FR" sz="1800" b="1" dirty="0"/>
          </a:p>
          <a:p>
            <a:pPr algn="just"/>
            <a:r>
              <a:rPr lang="fr-FR" sz="1800" b="1" i="0" dirty="0">
                <a:effectLst/>
              </a:rPr>
              <a:t>Un cadre réglementaire renforcé en 2025</a:t>
            </a:r>
          </a:p>
          <a:p>
            <a:pPr algn="just"/>
            <a:endParaRPr lang="fr-FR" sz="1800" dirty="0"/>
          </a:p>
        </p:txBody>
      </p:sp>
      <p:sp>
        <p:nvSpPr>
          <p:cNvPr id="7" name="Espace réservé du pied de page 6">
            <a:extLst>
              <a:ext uri="{FF2B5EF4-FFF2-40B4-BE49-F238E27FC236}">
                <a16:creationId xmlns:a16="http://schemas.microsoft.com/office/drawing/2014/main" id="{8866C3EA-F30D-0432-9530-F5367C83557E}"/>
              </a:ext>
            </a:extLst>
          </p:cNvPr>
          <p:cNvSpPr>
            <a:spLocks noGrp="1"/>
          </p:cNvSpPr>
          <p:nvPr>
            <p:ph type="ftr" sz="quarter" idx="3"/>
          </p:nvPr>
        </p:nvSpPr>
        <p:spPr>
          <a:xfrm>
            <a:off x="2868782" y="195485"/>
            <a:ext cx="6023698" cy="569657"/>
          </a:xfrm>
        </p:spPr>
        <p:txBody>
          <a:bodyPr/>
          <a:lstStyle/>
          <a:p>
            <a:r>
              <a:rPr lang="fr-FR" dirty="0"/>
              <a:t>Direction Départementale  </a:t>
            </a:r>
          </a:p>
          <a:p>
            <a:r>
              <a:rPr lang="fr-FR" dirty="0"/>
              <a:t>de l‘Emploi, du Travail, Des solidarités</a:t>
            </a:r>
          </a:p>
          <a:p>
            <a:r>
              <a:rPr lang="fr-FR" dirty="0"/>
              <a:t> et de la Protection des Populations du Gers </a:t>
            </a:r>
          </a:p>
          <a:p>
            <a:r>
              <a:rPr lang="fr-FR" dirty="0"/>
              <a:t>Inspection du travail</a:t>
            </a:r>
          </a:p>
        </p:txBody>
      </p:sp>
    </p:spTree>
    <p:extLst>
      <p:ext uri="{BB962C8B-B14F-4D97-AF65-F5344CB8AC3E}">
        <p14:creationId xmlns:p14="http://schemas.microsoft.com/office/powerpoint/2010/main" val="2366418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20B130F-4294-2226-88CA-42DC930A7D14}"/>
              </a:ext>
            </a:extLst>
          </p:cNvPr>
          <p:cNvSpPr>
            <a:spLocks noGrp="1"/>
          </p:cNvSpPr>
          <p:nvPr>
            <p:ph type="sldNum" sz="quarter" idx="12"/>
          </p:nvPr>
        </p:nvSpPr>
        <p:spPr/>
        <p:txBody>
          <a:bodyPr/>
          <a:lstStyle/>
          <a:p>
            <a:fld id="{733122C9-A0B9-462F-8757-0847AD287B63}" type="slidenum">
              <a:rPr lang="fr-FR" smtClean="0"/>
              <a:pPr/>
              <a:t>3</a:t>
            </a:fld>
            <a:endParaRPr lang="fr-FR" dirty="0"/>
          </a:p>
        </p:txBody>
      </p:sp>
      <p:sp>
        <p:nvSpPr>
          <p:cNvPr id="5" name="Titre 4">
            <a:extLst>
              <a:ext uri="{FF2B5EF4-FFF2-40B4-BE49-F238E27FC236}">
                <a16:creationId xmlns:a16="http://schemas.microsoft.com/office/drawing/2014/main" id="{F0CC28E2-A213-D436-E27F-D8190848C351}"/>
              </a:ext>
            </a:extLst>
          </p:cNvPr>
          <p:cNvSpPr>
            <a:spLocks noGrp="1"/>
          </p:cNvSpPr>
          <p:nvPr>
            <p:ph type="title"/>
          </p:nvPr>
        </p:nvSpPr>
        <p:spPr>
          <a:xfrm>
            <a:off x="251520" y="555487"/>
            <a:ext cx="8497193" cy="749648"/>
          </a:xfrm>
        </p:spPr>
        <p:txBody>
          <a:bodyPr>
            <a:normAutofit/>
          </a:bodyPr>
          <a:lstStyle/>
          <a:p>
            <a:pPr algn="ctr"/>
            <a:r>
              <a:rPr lang="fr-FR" sz="2800" dirty="0"/>
              <a:t>Evolution du cadre juridique</a:t>
            </a:r>
          </a:p>
        </p:txBody>
      </p:sp>
      <p:sp>
        <p:nvSpPr>
          <p:cNvPr id="6" name="Espace réservé du texte 5">
            <a:extLst>
              <a:ext uri="{FF2B5EF4-FFF2-40B4-BE49-F238E27FC236}">
                <a16:creationId xmlns:a16="http://schemas.microsoft.com/office/drawing/2014/main" id="{8B56B660-3104-DE1B-AF91-154131E4AF15}"/>
              </a:ext>
            </a:extLst>
          </p:cNvPr>
          <p:cNvSpPr>
            <a:spLocks noGrp="1"/>
          </p:cNvSpPr>
          <p:nvPr>
            <p:ph type="body" sz="quarter" idx="14"/>
          </p:nvPr>
        </p:nvSpPr>
        <p:spPr>
          <a:xfrm>
            <a:off x="395535" y="1203598"/>
            <a:ext cx="8388631" cy="3579901"/>
          </a:xfrm>
        </p:spPr>
        <p:txBody>
          <a:bodyPr/>
          <a:lstStyle/>
          <a:p>
            <a:pPr algn="just"/>
            <a:r>
              <a:rPr lang="fr-FR" sz="1600" b="1" i="0" dirty="0">
                <a:effectLst/>
              </a:rPr>
              <a:t>Décret n° </a:t>
            </a:r>
            <a:r>
              <a:rPr lang="fr-FR" sz="1600" b="1" dirty="0"/>
              <a:t>2025‑482 du 27 mai 2025</a:t>
            </a:r>
            <a:r>
              <a:rPr lang="fr-FR" sz="1600" dirty="0"/>
              <a:t>, relatif à la protection des travailleurs contre les risques liés à la chaleur</a:t>
            </a:r>
          </a:p>
          <a:p>
            <a:pPr algn="just"/>
            <a:r>
              <a:rPr lang="fr-FR" sz="1600" b="1" dirty="0"/>
              <a:t>Arrêté du 27 mai 2025</a:t>
            </a:r>
            <a:r>
              <a:rPr lang="fr-FR" sz="1600" dirty="0"/>
              <a:t>, relatif à la détermination des seuils de vigilance pour canicule du dispositif spécifique de Météo-France visant à signaler le niveau de danger de la chaleur dans le cadre de la protection des travailleurs contre les risques liés aux épisodes de chaleur intense</a:t>
            </a:r>
          </a:p>
          <a:p>
            <a:pPr algn="just"/>
            <a:endParaRPr lang="fr-FR" sz="1000" b="0" i="0" dirty="0">
              <a:effectLst/>
            </a:endParaRPr>
          </a:p>
          <a:p>
            <a:pPr algn="just"/>
            <a:r>
              <a:rPr lang="fr-FR" sz="1600" b="0" i="0" dirty="0">
                <a:effectLst/>
              </a:rPr>
              <a:t>Création des articles R.4463-1 à R.4463-8 dans le code du travail :</a:t>
            </a:r>
          </a:p>
          <a:p>
            <a:pPr marL="637200" lvl="1" indent="-285750" algn="just">
              <a:buFont typeface="Wingdings" panose="05000000000000000000" pitchFamily="2" charset="2"/>
              <a:buChar char="§"/>
            </a:pPr>
            <a:r>
              <a:rPr lang="fr-FR" sz="1600" dirty="0"/>
              <a:t>Risque spécifique autonome - Reconnaissance des épisodes de chaleur intense comme risque professionnel</a:t>
            </a:r>
          </a:p>
          <a:p>
            <a:pPr marL="637200" lvl="1" indent="-285750" algn="just">
              <a:buFont typeface="Wingdings" panose="05000000000000000000" pitchFamily="2" charset="2"/>
              <a:buChar char="§"/>
            </a:pPr>
            <a:r>
              <a:rPr lang="fr-FR" sz="1600" dirty="0"/>
              <a:t>Obligations explicites </a:t>
            </a:r>
          </a:p>
          <a:p>
            <a:pPr marL="637200" lvl="1" indent="-285750" algn="just">
              <a:buFont typeface="Wingdings" panose="05000000000000000000" pitchFamily="2" charset="2"/>
              <a:buChar char="§"/>
            </a:pPr>
            <a:r>
              <a:rPr lang="fr-FR" sz="1600" dirty="0"/>
              <a:t>Tous secteurs concernés</a:t>
            </a:r>
          </a:p>
        </p:txBody>
      </p:sp>
      <p:sp>
        <p:nvSpPr>
          <p:cNvPr id="7" name="Espace réservé du pied de page 6">
            <a:extLst>
              <a:ext uri="{FF2B5EF4-FFF2-40B4-BE49-F238E27FC236}">
                <a16:creationId xmlns:a16="http://schemas.microsoft.com/office/drawing/2014/main" id="{8866C3EA-F30D-0432-9530-F5367C83557E}"/>
              </a:ext>
            </a:extLst>
          </p:cNvPr>
          <p:cNvSpPr>
            <a:spLocks noGrp="1"/>
          </p:cNvSpPr>
          <p:nvPr>
            <p:ph type="ftr" sz="quarter" idx="3"/>
          </p:nvPr>
        </p:nvSpPr>
        <p:spPr>
          <a:xfrm>
            <a:off x="2987824" y="195487"/>
            <a:ext cx="5879931" cy="360000"/>
          </a:xfrm>
        </p:spPr>
        <p:txBody>
          <a:bodyPr/>
          <a:lstStyle/>
          <a:p>
            <a:r>
              <a:rPr lang="fr-FR" dirty="0"/>
              <a:t>Direction Départementale  </a:t>
            </a:r>
          </a:p>
          <a:p>
            <a:r>
              <a:rPr lang="fr-FR" dirty="0"/>
              <a:t>de l‘Emploi, du Travail, Des solidarités</a:t>
            </a:r>
          </a:p>
          <a:p>
            <a:r>
              <a:rPr lang="fr-FR" dirty="0"/>
              <a:t> et de la Protection des Populations du Gers </a:t>
            </a:r>
          </a:p>
          <a:p>
            <a:r>
              <a:rPr lang="fr-FR" dirty="0"/>
              <a:t>Inspection du travail </a:t>
            </a:r>
          </a:p>
        </p:txBody>
      </p:sp>
    </p:spTree>
    <p:extLst>
      <p:ext uri="{BB962C8B-B14F-4D97-AF65-F5344CB8AC3E}">
        <p14:creationId xmlns:p14="http://schemas.microsoft.com/office/powerpoint/2010/main" val="12903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20B130F-4294-2226-88CA-42DC930A7D14}"/>
              </a:ext>
            </a:extLst>
          </p:cNvPr>
          <p:cNvSpPr>
            <a:spLocks noGrp="1"/>
          </p:cNvSpPr>
          <p:nvPr>
            <p:ph type="sldNum" sz="quarter" idx="12"/>
          </p:nvPr>
        </p:nvSpPr>
        <p:spPr/>
        <p:txBody>
          <a:bodyPr/>
          <a:lstStyle/>
          <a:p>
            <a:fld id="{733122C9-A0B9-462F-8757-0847AD287B63}" type="slidenum">
              <a:rPr lang="fr-FR" smtClean="0"/>
              <a:pPr/>
              <a:t>4</a:t>
            </a:fld>
            <a:endParaRPr lang="fr-FR" dirty="0"/>
          </a:p>
        </p:txBody>
      </p:sp>
      <p:sp>
        <p:nvSpPr>
          <p:cNvPr id="5" name="Titre 4">
            <a:extLst>
              <a:ext uri="{FF2B5EF4-FFF2-40B4-BE49-F238E27FC236}">
                <a16:creationId xmlns:a16="http://schemas.microsoft.com/office/drawing/2014/main" id="{F0CC28E2-A213-D436-E27F-D8190848C351}"/>
              </a:ext>
            </a:extLst>
          </p:cNvPr>
          <p:cNvSpPr>
            <a:spLocks noGrp="1"/>
          </p:cNvSpPr>
          <p:nvPr>
            <p:ph type="title"/>
          </p:nvPr>
        </p:nvSpPr>
        <p:spPr>
          <a:xfrm>
            <a:off x="251520" y="555487"/>
            <a:ext cx="8497193" cy="749648"/>
          </a:xfrm>
        </p:spPr>
        <p:txBody>
          <a:bodyPr>
            <a:normAutofit/>
          </a:bodyPr>
          <a:lstStyle/>
          <a:p>
            <a:pPr algn="ctr"/>
            <a:r>
              <a:rPr lang="fr-FR" sz="2800" dirty="0"/>
              <a:t>La notion de  chaleur intense</a:t>
            </a:r>
          </a:p>
        </p:txBody>
      </p:sp>
      <p:sp>
        <p:nvSpPr>
          <p:cNvPr id="6" name="Espace réservé du texte 5">
            <a:extLst>
              <a:ext uri="{FF2B5EF4-FFF2-40B4-BE49-F238E27FC236}">
                <a16:creationId xmlns:a16="http://schemas.microsoft.com/office/drawing/2014/main" id="{8B56B660-3104-DE1B-AF91-154131E4AF15}"/>
              </a:ext>
            </a:extLst>
          </p:cNvPr>
          <p:cNvSpPr>
            <a:spLocks noGrp="1"/>
          </p:cNvSpPr>
          <p:nvPr>
            <p:ph type="body" sz="quarter" idx="14"/>
          </p:nvPr>
        </p:nvSpPr>
        <p:spPr>
          <a:xfrm>
            <a:off x="395535" y="1665136"/>
            <a:ext cx="8388631" cy="3118364"/>
          </a:xfrm>
        </p:spPr>
        <p:txBody>
          <a:bodyPr/>
          <a:lstStyle/>
          <a:p>
            <a:pPr algn="just"/>
            <a:r>
              <a:rPr lang="fr-FR" sz="1800" dirty="0"/>
              <a:t>👉 Article R.4463-1 CT</a:t>
            </a:r>
          </a:p>
          <a:p>
            <a:r>
              <a:rPr lang="fr-FR" sz="1800" dirty="0"/>
              <a:t>Référence à la vigilance Météo-France - 4 niveaux de vigilance :</a:t>
            </a:r>
          </a:p>
          <a:p>
            <a:pPr marL="522900" lvl="1" algn="just">
              <a:spcBef>
                <a:spcPts val="0"/>
              </a:spcBef>
              <a:spcAft>
                <a:spcPts val="0"/>
              </a:spcAft>
              <a:buFont typeface="Wingdings" panose="05000000000000000000" pitchFamily="2" charset="2"/>
              <a:buChar char="§"/>
            </a:pPr>
            <a:r>
              <a:rPr lang="fr-FR" sz="1400" dirty="0"/>
              <a:t>Vigilance verte ( veille saisonnière sans vigilance particulière )</a:t>
            </a:r>
          </a:p>
          <a:p>
            <a:pPr marL="522900" lvl="1" algn="just">
              <a:spcBef>
                <a:spcPts val="0"/>
              </a:spcBef>
              <a:spcAft>
                <a:spcPts val="0"/>
              </a:spcAft>
              <a:buFont typeface="Wingdings" panose="05000000000000000000" pitchFamily="2" charset="2"/>
              <a:buChar char="§"/>
            </a:pPr>
            <a:r>
              <a:rPr lang="fr-FR" sz="1400" dirty="0"/>
              <a:t>Vigilance jaune (pic de chaleur)</a:t>
            </a:r>
          </a:p>
          <a:p>
            <a:pPr marL="522900" lvl="1" algn="just">
              <a:spcBef>
                <a:spcPts val="0"/>
              </a:spcBef>
              <a:spcAft>
                <a:spcPts val="0"/>
              </a:spcAft>
              <a:buFont typeface="Wingdings" panose="05000000000000000000" pitchFamily="2" charset="2"/>
              <a:buChar char="§"/>
            </a:pPr>
            <a:r>
              <a:rPr lang="fr-FR" sz="1400" dirty="0"/>
              <a:t>Vigilance orange (période de canicule)</a:t>
            </a:r>
          </a:p>
          <a:p>
            <a:pPr marL="522900" lvl="1" algn="just">
              <a:spcBef>
                <a:spcPts val="0"/>
              </a:spcBef>
              <a:spcAft>
                <a:spcPts val="0"/>
              </a:spcAft>
              <a:buFont typeface="Wingdings" panose="05000000000000000000" pitchFamily="2" charset="2"/>
              <a:buChar char="§"/>
            </a:pPr>
            <a:r>
              <a:rPr lang="fr-FR" sz="1400" dirty="0"/>
              <a:t>Vigilance rouge (canicule extrême)</a:t>
            </a:r>
          </a:p>
          <a:p>
            <a:pPr algn="just"/>
            <a:endParaRPr lang="fr-FR" sz="1000" dirty="0"/>
          </a:p>
          <a:p>
            <a:pPr algn="just"/>
            <a:r>
              <a:rPr lang="fr-FR" sz="1800" dirty="0"/>
              <a:t>👉 Conséquence juridique :</a:t>
            </a:r>
          </a:p>
          <a:p>
            <a:pPr algn="just"/>
            <a:r>
              <a:rPr lang="fr-FR" sz="1800" dirty="0"/>
              <a:t>Déclenchement automatique des obligations</a:t>
            </a:r>
          </a:p>
        </p:txBody>
      </p:sp>
      <p:sp>
        <p:nvSpPr>
          <p:cNvPr id="7" name="Espace réservé du pied de page 6">
            <a:extLst>
              <a:ext uri="{FF2B5EF4-FFF2-40B4-BE49-F238E27FC236}">
                <a16:creationId xmlns:a16="http://schemas.microsoft.com/office/drawing/2014/main" id="{8866C3EA-F30D-0432-9530-F5367C83557E}"/>
              </a:ext>
            </a:extLst>
          </p:cNvPr>
          <p:cNvSpPr>
            <a:spLocks noGrp="1"/>
          </p:cNvSpPr>
          <p:nvPr>
            <p:ph type="ftr" sz="quarter" idx="3"/>
          </p:nvPr>
        </p:nvSpPr>
        <p:spPr>
          <a:xfrm>
            <a:off x="2987824" y="195487"/>
            <a:ext cx="5879931" cy="360000"/>
          </a:xfrm>
        </p:spPr>
        <p:txBody>
          <a:bodyPr/>
          <a:lstStyle/>
          <a:p>
            <a:r>
              <a:rPr lang="fr-FR" dirty="0"/>
              <a:t>Direction Départementale  </a:t>
            </a:r>
          </a:p>
          <a:p>
            <a:r>
              <a:rPr lang="fr-FR" dirty="0"/>
              <a:t>de l‘Emploi, du Travail, Des solidarités</a:t>
            </a:r>
          </a:p>
          <a:p>
            <a:r>
              <a:rPr lang="fr-FR" dirty="0"/>
              <a:t> et de la Protection des Populations du Gers </a:t>
            </a:r>
          </a:p>
          <a:p>
            <a:r>
              <a:rPr lang="fr-FR" dirty="0"/>
              <a:t>Inspection du travail </a:t>
            </a:r>
          </a:p>
        </p:txBody>
      </p:sp>
    </p:spTree>
    <p:extLst>
      <p:ext uri="{BB962C8B-B14F-4D97-AF65-F5344CB8AC3E}">
        <p14:creationId xmlns:p14="http://schemas.microsoft.com/office/powerpoint/2010/main" val="3484970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A689C-4E1E-D0D5-0234-C8A41641D377}"/>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AEE9E571-59A3-2DF8-38B5-6E4D7695F06E}"/>
              </a:ext>
            </a:extLst>
          </p:cNvPr>
          <p:cNvSpPr>
            <a:spLocks noGrp="1"/>
          </p:cNvSpPr>
          <p:nvPr>
            <p:ph type="sldNum" sz="quarter" idx="12"/>
          </p:nvPr>
        </p:nvSpPr>
        <p:spPr/>
        <p:txBody>
          <a:bodyPr/>
          <a:lstStyle/>
          <a:p>
            <a:fld id="{733122C9-A0B9-462F-8757-0847AD287B63}" type="slidenum">
              <a:rPr lang="fr-FR" smtClean="0"/>
              <a:pPr/>
              <a:t>5</a:t>
            </a:fld>
            <a:endParaRPr lang="fr-FR" dirty="0"/>
          </a:p>
        </p:txBody>
      </p:sp>
      <p:sp>
        <p:nvSpPr>
          <p:cNvPr id="6" name="Espace réservé du texte 5">
            <a:extLst>
              <a:ext uri="{FF2B5EF4-FFF2-40B4-BE49-F238E27FC236}">
                <a16:creationId xmlns:a16="http://schemas.microsoft.com/office/drawing/2014/main" id="{AEFDF7A7-175D-B55B-F330-FC4A240CFBF9}"/>
              </a:ext>
            </a:extLst>
          </p:cNvPr>
          <p:cNvSpPr>
            <a:spLocks noGrp="1"/>
          </p:cNvSpPr>
          <p:nvPr>
            <p:ph type="body" sz="quarter" idx="14"/>
          </p:nvPr>
        </p:nvSpPr>
        <p:spPr>
          <a:xfrm>
            <a:off x="318619" y="915566"/>
            <a:ext cx="8501853" cy="3658297"/>
          </a:xfrm>
        </p:spPr>
        <p:txBody>
          <a:bodyPr/>
          <a:lstStyle/>
          <a:p>
            <a:pPr algn="ctr"/>
            <a:r>
              <a:rPr lang="fr-FR" sz="2400" b="1" dirty="0"/>
              <a:t>Socle juridique : obligation de prévention</a:t>
            </a:r>
          </a:p>
          <a:p>
            <a:pPr algn="ctr"/>
            <a:endParaRPr lang="fr-FR" sz="1800" b="0" i="0" dirty="0">
              <a:effectLst/>
            </a:endParaRPr>
          </a:p>
          <a:p>
            <a:pPr algn="just"/>
            <a:r>
              <a:rPr lang="fr-FR" sz="1800" b="0" i="0" dirty="0">
                <a:effectLst/>
              </a:rPr>
              <a:t>👉 R.4463-2 CT </a:t>
            </a:r>
            <a:endParaRPr lang="fr-FR" sz="1800" dirty="0"/>
          </a:p>
          <a:p>
            <a:pPr algn="just"/>
            <a:r>
              <a:rPr lang="fr-FR" dirty="0"/>
              <a:t>L'employeur évalue les risques liés à l'exposition des travailleurs à des épisodes de chaleur intense, en intérieur ou en extérieur.</a:t>
            </a:r>
          </a:p>
          <a:p>
            <a:pPr algn="just"/>
            <a:r>
              <a:rPr lang="fr-FR" dirty="0"/>
              <a:t>Lorsque l'évaluation identifie un risque d'atteinte à la santé ou à la sécurité des travailleurs, l'employeur définit les mesures ou les actions de prévention</a:t>
            </a:r>
            <a:endParaRPr lang="fr-FR" sz="1800" dirty="0"/>
          </a:p>
          <a:p>
            <a:pPr algn="just"/>
            <a:endParaRPr lang="fr-FR" sz="1800" dirty="0"/>
          </a:p>
          <a:p>
            <a:pPr algn="just"/>
            <a:r>
              <a:rPr lang="fr-FR" sz="1800" dirty="0"/>
              <a:t>👉 R.4463-8 CT </a:t>
            </a:r>
          </a:p>
          <a:p>
            <a:pPr algn="just"/>
            <a:r>
              <a:rPr lang="fr-FR" dirty="0"/>
              <a:t>A intégrer dans DUERP, dans le Programme annuel de prévention (entreprise de plus de 50 salariés) et dans les Plans de prévention (intervention d’entreprises extérieures)</a:t>
            </a:r>
            <a:endParaRPr lang="fr-FR" sz="2000" dirty="0"/>
          </a:p>
          <a:p>
            <a:pPr algn="just"/>
            <a:endParaRPr lang="fr-FR" sz="2000" dirty="0"/>
          </a:p>
          <a:p>
            <a:pPr algn="just"/>
            <a:endParaRPr lang="fr-FR" sz="1800" dirty="0"/>
          </a:p>
        </p:txBody>
      </p:sp>
      <p:sp>
        <p:nvSpPr>
          <p:cNvPr id="7" name="Espace réservé du pied de page 6">
            <a:extLst>
              <a:ext uri="{FF2B5EF4-FFF2-40B4-BE49-F238E27FC236}">
                <a16:creationId xmlns:a16="http://schemas.microsoft.com/office/drawing/2014/main" id="{70D8A2F5-5CFB-FBF0-D33B-374E9D0AF861}"/>
              </a:ext>
            </a:extLst>
          </p:cNvPr>
          <p:cNvSpPr>
            <a:spLocks noGrp="1"/>
          </p:cNvSpPr>
          <p:nvPr>
            <p:ph type="ftr" sz="quarter" idx="3"/>
          </p:nvPr>
        </p:nvSpPr>
        <p:spPr>
          <a:xfrm>
            <a:off x="2902640" y="195487"/>
            <a:ext cx="5879931" cy="360000"/>
          </a:xfrm>
        </p:spPr>
        <p:txBody>
          <a:bodyPr/>
          <a:lstStyle/>
          <a:p>
            <a:r>
              <a:rPr lang="fr-FR" dirty="0"/>
              <a:t>Direction Départementale  </a:t>
            </a:r>
          </a:p>
          <a:p>
            <a:r>
              <a:rPr lang="fr-FR" dirty="0"/>
              <a:t>de l‘Emploi, du Travail, Des solidarités</a:t>
            </a:r>
          </a:p>
          <a:p>
            <a:r>
              <a:rPr lang="fr-FR" dirty="0"/>
              <a:t> et de la Protection des Populations du Gers </a:t>
            </a:r>
          </a:p>
          <a:p>
            <a:r>
              <a:rPr lang="fr-FR" dirty="0"/>
              <a:t>Inspection du travail </a:t>
            </a:r>
          </a:p>
        </p:txBody>
      </p:sp>
    </p:spTree>
    <p:extLst>
      <p:ext uri="{BB962C8B-B14F-4D97-AF65-F5344CB8AC3E}">
        <p14:creationId xmlns:p14="http://schemas.microsoft.com/office/powerpoint/2010/main" val="2836497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3E537-D237-78B1-FFCF-D85FE2086169}"/>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DFEB5CC-FF9B-0047-AA0E-756E8B1D1E38}"/>
              </a:ext>
            </a:extLst>
          </p:cNvPr>
          <p:cNvSpPr>
            <a:spLocks noGrp="1"/>
          </p:cNvSpPr>
          <p:nvPr>
            <p:ph type="sldNum" sz="quarter" idx="12"/>
          </p:nvPr>
        </p:nvSpPr>
        <p:spPr/>
        <p:txBody>
          <a:bodyPr/>
          <a:lstStyle/>
          <a:p>
            <a:fld id="{733122C9-A0B9-462F-8757-0847AD287B63}" type="slidenum">
              <a:rPr lang="fr-FR" smtClean="0"/>
              <a:pPr/>
              <a:t>6</a:t>
            </a:fld>
            <a:endParaRPr lang="fr-FR" dirty="0"/>
          </a:p>
        </p:txBody>
      </p:sp>
      <p:sp>
        <p:nvSpPr>
          <p:cNvPr id="5" name="Titre 4">
            <a:extLst>
              <a:ext uri="{FF2B5EF4-FFF2-40B4-BE49-F238E27FC236}">
                <a16:creationId xmlns:a16="http://schemas.microsoft.com/office/drawing/2014/main" id="{E884D848-A604-24B9-1990-05495DD13351}"/>
              </a:ext>
            </a:extLst>
          </p:cNvPr>
          <p:cNvSpPr>
            <a:spLocks noGrp="1"/>
          </p:cNvSpPr>
          <p:nvPr>
            <p:ph type="title"/>
          </p:nvPr>
        </p:nvSpPr>
        <p:spPr>
          <a:xfrm>
            <a:off x="251520" y="195487"/>
            <a:ext cx="8497193" cy="1109648"/>
          </a:xfrm>
        </p:spPr>
        <p:txBody>
          <a:bodyPr>
            <a:normAutofit fontScale="90000"/>
          </a:bodyPr>
          <a:lstStyle/>
          <a:p>
            <a:pPr algn="ctr"/>
            <a:br>
              <a:rPr lang="fr-FR" dirty="0"/>
            </a:br>
            <a:br>
              <a:rPr lang="fr-FR" dirty="0"/>
            </a:br>
            <a:r>
              <a:rPr lang="fr-FR" dirty="0"/>
              <a:t>Mesures de prévention : cadre réglementaire</a:t>
            </a:r>
          </a:p>
        </p:txBody>
      </p:sp>
      <p:sp>
        <p:nvSpPr>
          <p:cNvPr id="6" name="Espace réservé du texte 5">
            <a:extLst>
              <a:ext uri="{FF2B5EF4-FFF2-40B4-BE49-F238E27FC236}">
                <a16:creationId xmlns:a16="http://schemas.microsoft.com/office/drawing/2014/main" id="{9DD8F423-CC96-B28E-72AC-D3782BDF620E}"/>
              </a:ext>
            </a:extLst>
          </p:cNvPr>
          <p:cNvSpPr>
            <a:spLocks noGrp="1"/>
          </p:cNvSpPr>
          <p:nvPr>
            <p:ph type="body" sz="quarter" idx="14"/>
          </p:nvPr>
        </p:nvSpPr>
        <p:spPr>
          <a:xfrm>
            <a:off x="359833" y="1635646"/>
            <a:ext cx="4500199" cy="2952327"/>
          </a:xfrm>
        </p:spPr>
        <p:txBody>
          <a:bodyPr/>
          <a:lstStyle/>
          <a:p>
            <a:pPr algn="just"/>
            <a:r>
              <a:rPr lang="fr-FR" sz="1800" b="0" i="0" dirty="0">
                <a:effectLst/>
              </a:rPr>
              <a:t>👉</a:t>
            </a:r>
            <a:r>
              <a:rPr lang="fr-FR" sz="2000" b="1" i="0" dirty="0">
                <a:effectLst/>
              </a:rPr>
              <a:t>R.</a:t>
            </a:r>
            <a:r>
              <a:rPr lang="fr-FR" sz="2000" b="1" dirty="0"/>
              <a:t>4463-3 CT (liste non exhaustive) </a:t>
            </a:r>
            <a:endParaRPr lang="fr-FR" sz="2000" b="1" i="0" dirty="0">
              <a:effectLst/>
            </a:endParaRPr>
          </a:p>
          <a:p>
            <a:pPr marL="694350" lvl="1" indent="-342900" algn="just">
              <a:buFont typeface="Wingdings" panose="05000000000000000000" pitchFamily="2" charset="2"/>
              <a:buChar char="§"/>
            </a:pPr>
            <a:r>
              <a:rPr lang="fr-FR" sz="1800" b="0" i="0" dirty="0">
                <a:effectLst/>
              </a:rPr>
              <a:t>Organisation du travail</a:t>
            </a:r>
          </a:p>
          <a:p>
            <a:pPr marL="694350" lvl="1" indent="-342900" algn="just">
              <a:buFont typeface="Wingdings" panose="05000000000000000000" pitchFamily="2" charset="2"/>
              <a:buChar char="§"/>
            </a:pPr>
            <a:r>
              <a:rPr lang="fr-FR" sz="1800" b="0" i="0" dirty="0">
                <a:effectLst/>
              </a:rPr>
              <a:t>Aménagement des postes</a:t>
            </a:r>
          </a:p>
          <a:p>
            <a:pPr marL="694350" lvl="1" indent="-342900" algn="just">
              <a:buFont typeface="Wingdings" panose="05000000000000000000" pitchFamily="2" charset="2"/>
              <a:buChar char="§"/>
            </a:pPr>
            <a:r>
              <a:rPr lang="fr-FR" sz="1800" b="0" i="0" dirty="0">
                <a:effectLst/>
              </a:rPr>
              <a:t>Moyens techniques</a:t>
            </a:r>
          </a:p>
          <a:p>
            <a:pPr marL="694350" lvl="1" indent="-342900" algn="just">
              <a:buFont typeface="Wingdings" panose="05000000000000000000" pitchFamily="2" charset="2"/>
              <a:buChar char="§"/>
            </a:pPr>
            <a:r>
              <a:rPr lang="fr-FR" sz="1800" dirty="0"/>
              <a:t>Eau potable et fraiche</a:t>
            </a:r>
            <a:endParaRPr lang="fr-FR" sz="1800" b="0" i="0" dirty="0">
              <a:effectLst/>
            </a:endParaRPr>
          </a:p>
          <a:p>
            <a:pPr marL="694350" lvl="1" indent="-342900" algn="just">
              <a:buFont typeface="Wingdings" panose="05000000000000000000" pitchFamily="2" charset="2"/>
              <a:buChar char="§"/>
            </a:pPr>
            <a:r>
              <a:rPr lang="fr-FR" sz="1800" b="0" i="0" dirty="0">
                <a:effectLst/>
              </a:rPr>
              <a:t>Équipements</a:t>
            </a:r>
          </a:p>
          <a:p>
            <a:pPr marL="694350" lvl="1" indent="-342900" algn="just">
              <a:buFont typeface="Wingdings" panose="05000000000000000000" pitchFamily="2" charset="2"/>
              <a:buChar char="§"/>
            </a:pPr>
            <a:r>
              <a:rPr lang="fr-FR" sz="1800" b="0" i="0" dirty="0">
                <a:effectLst/>
              </a:rPr>
              <a:t>Formation </a:t>
            </a:r>
          </a:p>
          <a:p>
            <a:pPr algn="just"/>
            <a:endParaRPr lang="fr-FR" sz="2000" b="0" i="0" dirty="0">
              <a:effectLst/>
            </a:endParaRPr>
          </a:p>
          <a:p>
            <a:pPr algn="just"/>
            <a:endParaRPr lang="fr-FR" sz="1800" dirty="0"/>
          </a:p>
          <a:p>
            <a:pPr algn="just"/>
            <a:endParaRPr lang="fr-FR" sz="1800" dirty="0"/>
          </a:p>
        </p:txBody>
      </p:sp>
      <p:sp>
        <p:nvSpPr>
          <p:cNvPr id="7" name="Espace réservé du pied de page 6">
            <a:extLst>
              <a:ext uri="{FF2B5EF4-FFF2-40B4-BE49-F238E27FC236}">
                <a16:creationId xmlns:a16="http://schemas.microsoft.com/office/drawing/2014/main" id="{F997634B-C34C-567B-AB70-871D5A2A311A}"/>
              </a:ext>
            </a:extLst>
          </p:cNvPr>
          <p:cNvSpPr>
            <a:spLocks noGrp="1"/>
          </p:cNvSpPr>
          <p:nvPr>
            <p:ph type="ftr" sz="quarter" idx="3"/>
          </p:nvPr>
        </p:nvSpPr>
        <p:spPr>
          <a:xfrm>
            <a:off x="2914987" y="339502"/>
            <a:ext cx="5879931" cy="360000"/>
          </a:xfrm>
        </p:spPr>
        <p:txBody>
          <a:bodyPr/>
          <a:lstStyle/>
          <a:p>
            <a:r>
              <a:rPr lang="fr-FR" dirty="0"/>
              <a:t>Direction Départementale  </a:t>
            </a:r>
          </a:p>
          <a:p>
            <a:r>
              <a:rPr lang="fr-FR" dirty="0"/>
              <a:t>de l‘Emploi, du Travail, Des solidarités</a:t>
            </a:r>
          </a:p>
          <a:p>
            <a:r>
              <a:rPr lang="fr-FR" dirty="0"/>
              <a:t> et de la Protection des Populations du Gers </a:t>
            </a:r>
          </a:p>
          <a:p>
            <a:r>
              <a:rPr lang="fr-FR" dirty="0"/>
              <a:t>Inspection du travail </a:t>
            </a:r>
          </a:p>
          <a:p>
            <a:r>
              <a:rPr lang="fr-FR" dirty="0"/>
              <a:t> </a:t>
            </a:r>
          </a:p>
        </p:txBody>
      </p:sp>
      <p:pic>
        <p:nvPicPr>
          <p:cNvPr id="8" name="Image 7"/>
          <p:cNvPicPr>
            <a:picLocks noChangeAspect="1"/>
          </p:cNvPicPr>
          <p:nvPr/>
        </p:nvPicPr>
        <p:blipFill>
          <a:blip r:embed="rId3"/>
          <a:stretch>
            <a:fillRect/>
          </a:stretch>
        </p:blipFill>
        <p:spPr>
          <a:xfrm>
            <a:off x="4860032" y="1598796"/>
            <a:ext cx="3888681" cy="2989177"/>
          </a:xfrm>
          <a:prstGeom prst="rect">
            <a:avLst/>
          </a:prstGeom>
        </p:spPr>
      </p:pic>
    </p:spTree>
    <p:extLst>
      <p:ext uri="{BB962C8B-B14F-4D97-AF65-F5344CB8AC3E}">
        <p14:creationId xmlns:p14="http://schemas.microsoft.com/office/powerpoint/2010/main" val="1094777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E3277-E3B8-F742-6B30-053AA5DF2D88}"/>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1595B165-7650-A1A4-B1EF-E4B165AD9715}"/>
              </a:ext>
            </a:extLst>
          </p:cNvPr>
          <p:cNvSpPr>
            <a:spLocks noGrp="1"/>
          </p:cNvSpPr>
          <p:nvPr>
            <p:ph type="sldNum" sz="quarter" idx="12"/>
          </p:nvPr>
        </p:nvSpPr>
        <p:spPr/>
        <p:txBody>
          <a:bodyPr/>
          <a:lstStyle/>
          <a:p>
            <a:fld id="{733122C9-A0B9-462F-8757-0847AD287B63}" type="slidenum">
              <a:rPr lang="fr-FR" smtClean="0"/>
              <a:pPr/>
              <a:t>7</a:t>
            </a:fld>
            <a:endParaRPr lang="fr-FR" dirty="0"/>
          </a:p>
        </p:txBody>
      </p:sp>
      <p:sp>
        <p:nvSpPr>
          <p:cNvPr id="5" name="Titre 4">
            <a:extLst>
              <a:ext uri="{FF2B5EF4-FFF2-40B4-BE49-F238E27FC236}">
                <a16:creationId xmlns:a16="http://schemas.microsoft.com/office/drawing/2014/main" id="{66528409-043A-0CF9-0CF6-C638B32B7CB9}"/>
              </a:ext>
            </a:extLst>
          </p:cNvPr>
          <p:cNvSpPr>
            <a:spLocks noGrp="1"/>
          </p:cNvSpPr>
          <p:nvPr>
            <p:ph type="title"/>
          </p:nvPr>
        </p:nvSpPr>
        <p:spPr>
          <a:xfrm>
            <a:off x="251520" y="555487"/>
            <a:ext cx="8497193" cy="749648"/>
          </a:xfrm>
        </p:spPr>
        <p:txBody>
          <a:bodyPr/>
          <a:lstStyle/>
          <a:p>
            <a:pPr algn="ctr"/>
            <a:r>
              <a:rPr lang="fr-FR" dirty="0"/>
              <a:t>Travailleurs vulnérables</a:t>
            </a:r>
          </a:p>
        </p:txBody>
      </p:sp>
      <p:sp>
        <p:nvSpPr>
          <p:cNvPr id="6" name="Espace réservé du texte 5">
            <a:extLst>
              <a:ext uri="{FF2B5EF4-FFF2-40B4-BE49-F238E27FC236}">
                <a16:creationId xmlns:a16="http://schemas.microsoft.com/office/drawing/2014/main" id="{890D5D28-1EED-CE32-6782-B2F008E13447}"/>
              </a:ext>
            </a:extLst>
          </p:cNvPr>
          <p:cNvSpPr>
            <a:spLocks noGrp="1"/>
          </p:cNvSpPr>
          <p:nvPr>
            <p:ph type="body" sz="quarter" idx="14"/>
          </p:nvPr>
        </p:nvSpPr>
        <p:spPr>
          <a:xfrm>
            <a:off x="359833" y="1264388"/>
            <a:ext cx="8424334" cy="3251577"/>
          </a:xfrm>
        </p:spPr>
        <p:txBody>
          <a:bodyPr/>
          <a:lstStyle/>
          <a:p>
            <a:pPr algn="just"/>
            <a:endParaRPr lang="fr-FR" dirty="0"/>
          </a:p>
          <a:p>
            <a:pPr algn="just"/>
            <a:r>
              <a:rPr lang="fr-FR" sz="1800" dirty="0"/>
              <a:t>📌 Liés à l’âge et/ou à l’état de santé</a:t>
            </a:r>
          </a:p>
          <a:p>
            <a:pPr algn="just"/>
            <a:r>
              <a:rPr lang="fr-FR" sz="1800" dirty="0"/>
              <a:t>Obligation d’adaptation des mesures en lien avec le service de Médecine du Travail de la MSA  </a:t>
            </a:r>
          </a:p>
          <a:p>
            <a:pPr algn="just"/>
            <a:r>
              <a:rPr lang="fr-FR" sz="1800" dirty="0"/>
              <a:t>👉 R.4463-5 CT</a:t>
            </a:r>
          </a:p>
          <a:p>
            <a:pPr algn="just"/>
            <a:endParaRPr lang="fr-FR" sz="1800" dirty="0"/>
          </a:p>
          <a:p>
            <a:pPr algn="just"/>
            <a:r>
              <a:rPr lang="fr-FR" sz="1800" dirty="0"/>
              <a:t>📌 Mineurs</a:t>
            </a:r>
          </a:p>
          <a:p>
            <a:pPr algn="just"/>
            <a:r>
              <a:rPr lang="fr-FR" sz="1800" dirty="0"/>
              <a:t>Il est interdit d'affecter les jeunes aux travaux les exposant à une température extrême susceptible de nuire à leur santé. </a:t>
            </a:r>
          </a:p>
          <a:p>
            <a:pPr algn="just"/>
            <a:r>
              <a:rPr lang="fr-FR" sz="1800" dirty="0"/>
              <a:t>👉(D.4153-56)</a:t>
            </a:r>
          </a:p>
        </p:txBody>
      </p:sp>
      <p:sp>
        <p:nvSpPr>
          <p:cNvPr id="7" name="Espace réservé du pied de page 6">
            <a:extLst>
              <a:ext uri="{FF2B5EF4-FFF2-40B4-BE49-F238E27FC236}">
                <a16:creationId xmlns:a16="http://schemas.microsoft.com/office/drawing/2014/main" id="{30B6C449-0097-40F6-4D3F-7566995869E5}"/>
              </a:ext>
            </a:extLst>
          </p:cNvPr>
          <p:cNvSpPr>
            <a:spLocks noGrp="1"/>
          </p:cNvSpPr>
          <p:nvPr>
            <p:ph type="ftr" sz="quarter" idx="3"/>
          </p:nvPr>
        </p:nvSpPr>
        <p:spPr>
          <a:xfrm>
            <a:off x="2902640" y="195487"/>
            <a:ext cx="5879931" cy="360000"/>
          </a:xfrm>
        </p:spPr>
        <p:txBody>
          <a:bodyPr/>
          <a:lstStyle/>
          <a:p>
            <a:r>
              <a:rPr lang="fr-FR" dirty="0"/>
              <a:t>Direction Départementale  </a:t>
            </a:r>
          </a:p>
          <a:p>
            <a:r>
              <a:rPr lang="fr-FR" dirty="0"/>
              <a:t>de l‘Emploi, du Travail, Des solidarités</a:t>
            </a:r>
          </a:p>
          <a:p>
            <a:r>
              <a:rPr lang="fr-FR" dirty="0"/>
              <a:t> et de la Protection des Populations du Gers </a:t>
            </a:r>
          </a:p>
          <a:p>
            <a:r>
              <a:rPr lang="fr-FR" dirty="0"/>
              <a:t>Inspection du travail </a:t>
            </a:r>
          </a:p>
        </p:txBody>
      </p:sp>
    </p:spTree>
    <p:extLst>
      <p:ext uri="{BB962C8B-B14F-4D97-AF65-F5344CB8AC3E}">
        <p14:creationId xmlns:p14="http://schemas.microsoft.com/office/powerpoint/2010/main" val="1732941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5C4C6-92F5-1F52-4109-E11D0D227CC7}"/>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34852545-4221-14DB-6C71-D8CFC679D56E}"/>
              </a:ext>
            </a:extLst>
          </p:cNvPr>
          <p:cNvSpPr>
            <a:spLocks noGrp="1"/>
          </p:cNvSpPr>
          <p:nvPr>
            <p:ph type="sldNum" sz="quarter" idx="12"/>
          </p:nvPr>
        </p:nvSpPr>
        <p:spPr/>
        <p:txBody>
          <a:bodyPr/>
          <a:lstStyle/>
          <a:p>
            <a:fld id="{733122C9-A0B9-462F-8757-0847AD287B63}" type="slidenum">
              <a:rPr lang="fr-FR" smtClean="0"/>
              <a:pPr/>
              <a:t>8</a:t>
            </a:fld>
            <a:endParaRPr lang="fr-FR" dirty="0"/>
          </a:p>
        </p:txBody>
      </p:sp>
      <p:sp>
        <p:nvSpPr>
          <p:cNvPr id="5" name="Titre 4">
            <a:extLst>
              <a:ext uri="{FF2B5EF4-FFF2-40B4-BE49-F238E27FC236}">
                <a16:creationId xmlns:a16="http://schemas.microsoft.com/office/drawing/2014/main" id="{A1B1CF1A-A869-839E-5588-9C9B5BB4930E}"/>
              </a:ext>
            </a:extLst>
          </p:cNvPr>
          <p:cNvSpPr>
            <a:spLocks noGrp="1"/>
          </p:cNvSpPr>
          <p:nvPr>
            <p:ph type="title"/>
          </p:nvPr>
        </p:nvSpPr>
        <p:spPr>
          <a:xfrm>
            <a:off x="35496" y="-92546"/>
            <a:ext cx="8713217" cy="1397681"/>
          </a:xfrm>
        </p:spPr>
        <p:txBody>
          <a:bodyPr/>
          <a:lstStyle/>
          <a:p>
            <a:pPr algn="ctr"/>
            <a:br>
              <a:rPr lang="fr-FR" dirty="0"/>
            </a:br>
            <a:r>
              <a:rPr lang="fr-FR" dirty="0"/>
              <a:t>Organisation des secours</a:t>
            </a:r>
          </a:p>
        </p:txBody>
      </p:sp>
      <p:sp>
        <p:nvSpPr>
          <p:cNvPr id="6" name="Espace réservé du texte 5">
            <a:extLst>
              <a:ext uri="{FF2B5EF4-FFF2-40B4-BE49-F238E27FC236}">
                <a16:creationId xmlns:a16="http://schemas.microsoft.com/office/drawing/2014/main" id="{B0B28F64-CB95-482A-4C4F-48B3AF184221}"/>
              </a:ext>
            </a:extLst>
          </p:cNvPr>
          <p:cNvSpPr>
            <a:spLocks noGrp="1"/>
          </p:cNvSpPr>
          <p:nvPr>
            <p:ph type="body" sz="quarter" idx="14"/>
          </p:nvPr>
        </p:nvSpPr>
        <p:spPr>
          <a:xfrm>
            <a:off x="251521" y="1593168"/>
            <a:ext cx="7272808" cy="2785189"/>
          </a:xfrm>
        </p:spPr>
        <p:txBody>
          <a:bodyPr/>
          <a:lstStyle/>
          <a:p>
            <a:pPr algn="just"/>
            <a:r>
              <a:rPr lang="fr-FR" sz="2000" dirty="0"/>
              <a:t>Modalités de signalement</a:t>
            </a:r>
          </a:p>
          <a:p>
            <a:pPr algn="just"/>
            <a:endParaRPr lang="fr-FR" sz="800" dirty="0"/>
          </a:p>
          <a:p>
            <a:pPr algn="just"/>
            <a:r>
              <a:rPr lang="fr-FR" sz="2000" dirty="0"/>
              <a:t>Organisation des secours</a:t>
            </a:r>
          </a:p>
          <a:p>
            <a:pPr algn="just"/>
            <a:endParaRPr lang="fr-FR" sz="800" dirty="0"/>
          </a:p>
          <a:p>
            <a:pPr algn="just"/>
            <a:r>
              <a:rPr lang="fr-FR" sz="2000" dirty="0"/>
              <a:t>Prise en compte des travailleurs isolés ou éloignés</a:t>
            </a:r>
          </a:p>
          <a:p>
            <a:pPr algn="just"/>
            <a:endParaRPr lang="fr-FR" sz="800" dirty="0"/>
          </a:p>
          <a:p>
            <a:pPr algn="just"/>
            <a:r>
              <a:rPr lang="fr-FR" sz="2000" dirty="0"/>
              <a:t>Information et transmission au service de Médecine du Travail de la MSA  </a:t>
            </a:r>
          </a:p>
          <a:p>
            <a:pPr algn="just"/>
            <a:r>
              <a:rPr lang="fr-FR" sz="2000" dirty="0"/>
              <a:t>👉 R.4463-6 CT</a:t>
            </a:r>
          </a:p>
          <a:p>
            <a:pPr algn="just"/>
            <a:endParaRPr lang="fr-FR" sz="1800" dirty="0"/>
          </a:p>
        </p:txBody>
      </p:sp>
      <p:sp>
        <p:nvSpPr>
          <p:cNvPr id="7" name="Espace réservé du pied de page 6">
            <a:extLst>
              <a:ext uri="{FF2B5EF4-FFF2-40B4-BE49-F238E27FC236}">
                <a16:creationId xmlns:a16="http://schemas.microsoft.com/office/drawing/2014/main" id="{55E1E32D-CD5E-FFA1-CA7C-30E64FC323D3}"/>
              </a:ext>
            </a:extLst>
          </p:cNvPr>
          <p:cNvSpPr>
            <a:spLocks noGrp="1"/>
          </p:cNvSpPr>
          <p:nvPr>
            <p:ph type="ftr" sz="quarter" idx="3"/>
          </p:nvPr>
        </p:nvSpPr>
        <p:spPr>
          <a:xfrm>
            <a:off x="2902640" y="195487"/>
            <a:ext cx="5879931" cy="360000"/>
          </a:xfrm>
        </p:spPr>
        <p:txBody>
          <a:bodyPr/>
          <a:lstStyle/>
          <a:p>
            <a:r>
              <a:rPr lang="fr-FR" dirty="0"/>
              <a:t>Direction Départementale  </a:t>
            </a:r>
          </a:p>
          <a:p>
            <a:r>
              <a:rPr lang="fr-FR" dirty="0"/>
              <a:t>de l‘Emploi, du Travail, Des solidarités</a:t>
            </a:r>
          </a:p>
          <a:p>
            <a:r>
              <a:rPr lang="fr-FR" dirty="0"/>
              <a:t> et de la Protection des Populations du Gers </a:t>
            </a:r>
          </a:p>
          <a:p>
            <a:r>
              <a:rPr lang="fr-FR" dirty="0"/>
              <a:t>Inspection du travail  </a:t>
            </a:r>
          </a:p>
        </p:txBody>
      </p:sp>
      <p:pic>
        <p:nvPicPr>
          <p:cNvPr id="8" name="Image 7"/>
          <p:cNvPicPr>
            <a:picLocks noChangeAspect="1"/>
          </p:cNvPicPr>
          <p:nvPr/>
        </p:nvPicPr>
        <p:blipFill>
          <a:blip r:embed="rId3"/>
          <a:stretch>
            <a:fillRect/>
          </a:stretch>
        </p:blipFill>
        <p:spPr>
          <a:xfrm>
            <a:off x="4612444" y="1484420"/>
            <a:ext cx="4283982" cy="1159338"/>
          </a:xfrm>
          <a:prstGeom prst="rect">
            <a:avLst/>
          </a:prstGeom>
        </p:spPr>
      </p:pic>
    </p:spTree>
    <p:extLst>
      <p:ext uri="{BB962C8B-B14F-4D97-AF65-F5344CB8AC3E}">
        <p14:creationId xmlns:p14="http://schemas.microsoft.com/office/powerpoint/2010/main" val="4096570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5E7C6-F274-9AB3-80D0-8BC701B97645}"/>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6280EA6-CA84-10C4-F1B7-987236AC66F9}"/>
              </a:ext>
            </a:extLst>
          </p:cNvPr>
          <p:cNvSpPr>
            <a:spLocks noGrp="1"/>
          </p:cNvSpPr>
          <p:nvPr>
            <p:ph type="sldNum" sz="quarter" idx="12"/>
          </p:nvPr>
        </p:nvSpPr>
        <p:spPr/>
        <p:txBody>
          <a:bodyPr/>
          <a:lstStyle/>
          <a:p>
            <a:fld id="{733122C9-A0B9-462F-8757-0847AD287B63}" type="slidenum">
              <a:rPr lang="fr-FR" smtClean="0"/>
              <a:pPr/>
              <a:t>9</a:t>
            </a:fld>
            <a:endParaRPr lang="fr-FR" dirty="0"/>
          </a:p>
        </p:txBody>
      </p:sp>
      <p:sp>
        <p:nvSpPr>
          <p:cNvPr id="5" name="Titre 4">
            <a:extLst>
              <a:ext uri="{FF2B5EF4-FFF2-40B4-BE49-F238E27FC236}">
                <a16:creationId xmlns:a16="http://schemas.microsoft.com/office/drawing/2014/main" id="{F599B2D9-FBA7-34A8-7FF0-5CEE65F76B15}"/>
              </a:ext>
            </a:extLst>
          </p:cNvPr>
          <p:cNvSpPr>
            <a:spLocks noGrp="1"/>
          </p:cNvSpPr>
          <p:nvPr>
            <p:ph type="title"/>
          </p:nvPr>
        </p:nvSpPr>
        <p:spPr>
          <a:xfrm>
            <a:off x="179512" y="-92546"/>
            <a:ext cx="8569201" cy="1397681"/>
          </a:xfrm>
        </p:spPr>
        <p:txBody>
          <a:bodyPr>
            <a:normAutofit fontScale="90000"/>
          </a:bodyPr>
          <a:lstStyle/>
          <a:p>
            <a:pPr algn="ctr"/>
            <a:br>
              <a:rPr lang="fr-FR" dirty="0"/>
            </a:br>
            <a:br>
              <a:rPr lang="fr-FR" dirty="0"/>
            </a:br>
            <a:br>
              <a:rPr lang="fr-FR" dirty="0"/>
            </a:br>
            <a:r>
              <a:rPr lang="fr-FR" dirty="0"/>
              <a:t>Enjeux pour les entreprises</a:t>
            </a:r>
          </a:p>
        </p:txBody>
      </p:sp>
      <p:sp>
        <p:nvSpPr>
          <p:cNvPr id="6" name="Espace réservé du texte 5">
            <a:extLst>
              <a:ext uri="{FF2B5EF4-FFF2-40B4-BE49-F238E27FC236}">
                <a16:creationId xmlns:a16="http://schemas.microsoft.com/office/drawing/2014/main" id="{D2D84448-DA31-412B-0C79-66DADE0D3C7E}"/>
              </a:ext>
            </a:extLst>
          </p:cNvPr>
          <p:cNvSpPr>
            <a:spLocks noGrp="1"/>
          </p:cNvSpPr>
          <p:nvPr>
            <p:ph type="body" sz="quarter" idx="14"/>
          </p:nvPr>
        </p:nvSpPr>
        <p:spPr>
          <a:xfrm>
            <a:off x="323850" y="1347614"/>
            <a:ext cx="8460317" cy="3168352"/>
          </a:xfrm>
        </p:spPr>
        <p:txBody>
          <a:bodyPr/>
          <a:lstStyle/>
          <a:p>
            <a:pPr algn="ctr"/>
            <a:endParaRPr lang="fr-FR" sz="800" b="1" dirty="0"/>
          </a:p>
          <a:p>
            <a:pPr algn="ctr"/>
            <a:r>
              <a:rPr lang="fr-FR" sz="1800" b="1" dirty="0"/>
              <a:t>Passer d’une gestion de crise estivale </a:t>
            </a:r>
          </a:p>
          <a:p>
            <a:pPr algn="ctr"/>
            <a:r>
              <a:rPr lang="fr-FR" sz="1800" b="1" dirty="0"/>
              <a:t>à une prévention continue et anticipée</a:t>
            </a:r>
          </a:p>
          <a:p>
            <a:pPr algn="just"/>
            <a:endParaRPr lang="fr-FR" sz="800" dirty="0"/>
          </a:p>
          <a:p>
            <a:pPr algn="just"/>
            <a:r>
              <a:rPr lang="fr-FR" sz="1800" dirty="0"/>
              <a:t>👉 La chaleur est un risque encadré juridiquement</a:t>
            </a:r>
          </a:p>
          <a:p>
            <a:pPr algn="just"/>
            <a:endParaRPr lang="fr-FR" sz="800" dirty="0"/>
          </a:p>
          <a:p>
            <a:pPr algn="just"/>
            <a:r>
              <a:rPr lang="fr-FR" sz="1800" dirty="0"/>
              <a:t>👉 Démarche : </a:t>
            </a:r>
          </a:p>
          <a:p>
            <a:pPr marL="809625" lvl="1" indent="-269875" algn="just">
              <a:spcBef>
                <a:spcPts val="0"/>
              </a:spcBef>
              <a:spcAft>
                <a:spcPts val="0"/>
              </a:spcAft>
              <a:buFont typeface="Wingdings" panose="05000000000000000000" pitchFamily="2" charset="2"/>
              <a:buChar char="Ø"/>
            </a:pPr>
            <a:r>
              <a:rPr lang="fr-FR" sz="1600" dirty="0"/>
              <a:t>Anticiper</a:t>
            </a:r>
          </a:p>
          <a:p>
            <a:pPr marL="636588" lvl="1" indent="-96838" algn="just">
              <a:spcBef>
                <a:spcPts val="0"/>
              </a:spcBef>
              <a:spcAft>
                <a:spcPts val="0"/>
              </a:spcAft>
              <a:buNone/>
            </a:pPr>
            <a:endParaRPr lang="fr-FR" sz="800" dirty="0"/>
          </a:p>
          <a:p>
            <a:pPr marL="809625" lvl="1" indent="-269875" algn="just">
              <a:spcBef>
                <a:spcPts val="0"/>
              </a:spcBef>
              <a:spcAft>
                <a:spcPts val="0"/>
              </a:spcAft>
              <a:buFont typeface="Wingdings" panose="05000000000000000000" pitchFamily="2" charset="2"/>
              <a:buChar char="Ø"/>
            </a:pPr>
            <a:r>
              <a:rPr lang="fr-FR" sz="1600" dirty="0"/>
              <a:t>Adapter</a:t>
            </a:r>
          </a:p>
          <a:p>
            <a:pPr marL="636588" lvl="1" indent="-96838" algn="just">
              <a:spcBef>
                <a:spcPts val="0"/>
              </a:spcBef>
              <a:spcAft>
                <a:spcPts val="0"/>
              </a:spcAft>
              <a:buNone/>
            </a:pPr>
            <a:endParaRPr lang="fr-FR" sz="800" dirty="0"/>
          </a:p>
          <a:p>
            <a:pPr marL="809625" lvl="1" indent="-269875" algn="just">
              <a:spcBef>
                <a:spcPts val="0"/>
              </a:spcBef>
              <a:spcAft>
                <a:spcPts val="0"/>
              </a:spcAft>
              <a:buFont typeface="Wingdings" panose="05000000000000000000" pitchFamily="2" charset="2"/>
              <a:buChar char="Ø"/>
            </a:pPr>
            <a:r>
              <a:rPr lang="fr-FR" sz="1600" dirty="0"/>
              <a:t>Protéger</a:t>
            </a:r>
          </a:p>
          <a:p>
            <a:pPr algn="just"/>
            <a:endParaRPr lang="fr-FR" sz="1800" dirty="0"/>
          </a:p>
        </p:txBody>
      </p:sp>
      <p:sp>
        <p:nvSpPr>
          <p:cNvPr id="7" name="Espace réservé du pied de page 6">
            <a:extLst>
              <a:ext uri="{FF2B5EF4-FFF2-40B4-BE49-F238E27FC236}">
                <a16:creationId xmlns:a16="http://schemas.microsoft.com/office/drawing/2014/main" id="{008EAE3A-82E2-5DA7-C68A-C087AF9BF7D1}"/>
              </a:ext>
            </a:extLst>
          </p:cNvPr>
          <p:cNvSpPr>
            <a:spLocks noGrp="1"/>
          </p:cNvSpPr>
          <p:nvPr>
            <p:ph type="ftr" sz="quarter" idx="3"/>
          </p:nvPr>
        </p:nvSpPr>
        <p:spPr>
          <a:xfrm>
            <a:off x="2902640" y="195487"/>
            <a:ext cx="5879931" cy="360000"/>
          </a:xfrm>
        </p:spPr>
        <p:txBody>
          <a:bodyPr/>
          <a:lstStyle/>
          <a:p>
            <a:r>
              <a:rPr lang="fr-FR" dirty="0"/>
              <a:t>Direction Départementale  </a:t>
            </a:r>
          </a:p>
          <a:p>
            <a:r>
              <a:rPr lang="fr-FR" dirty="0"/>
              <a:t>de l‘Emploi, du Travail, Des solidarités</a:t>
            </a:r>
          </a:p>
          <a:p>
            <a:r>
              <a:rPr lang="fr-FR" dirty="0"/>
              <a:t> et de la Protection des Populations du Gers </a:t>
            </a:r>
          </a:p>
          <a:p>
            <a:r>
              <a:rPr lang="fr-FR" dirty="0"/>
              <a:t>Inspection du travail </a:t>
            </a:r>
          </a:p>
        </p:txBody>
      </p:sp>
    </p:spTree>
    <p:extLst>
      <p:ext uri="{BB962C8B-B14F-4D97-AF65-F5344CB8AC3E}">
        <p14:creationId xmlns:p14="http://schemas.microsoft.com/office/powerpoint/2010/main" val="2000554208"/>
      </p:ext>
    </p:extLst>
  </p:cSld>
  <p:clrMapOvr>
    <a:masterClrMapping/>
  </p:clrMapOvr>
</p:sld>
</file>

<file path=ppt/theme/theme1.xml><?xml version="1.0" encoding="utf-8"?>
<a:theme xmlns:a="http://schemas.openxmlformats.org/drawingml/2006/main" name="Presentation ppt_MTPEI_DREETS">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1" id="{CE8D237B-6F18-4FDA-8D4E-BAAC8E06378F}" vid="{6DF74B6E-8DFA-43A4-B1A5-51F984BB8595}"/>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C9C55B0DC5622341B319DAF591452022" ma:contentTypeVersion="1" ma:contentTypeDescription="Crée un document." ma:contentTypeScope="" ma:versionID="5c217549cbabd3b35e4e1b86ef7e8beb">
  <xsd:schema xmlns:xsd="http://www.w3.org/2001/XMLSchema" xmlns:xs="http://www.w3.org/2001/XMLSchema" xmlns:p="http://schemas.microsoft.com/office/2006/metadata/properties" xmlns:ns1="http://schemas.microsoft.com/sharepoint/v3" xmlns:ns2="52402b89-d0ef-4264-9ea7-c46784f1fb3f" targetNamespace="http://schemas.microsoft.com/office/2006/metadata/properties" ma:root="true" ma:fieldsID="958445e1279f99137e4432d00b5dacbd" ns1:_="" ns2:_="">
    <xsd:import namespace="http://schemas.microsoft.com/sharepoint/v3"/>
    <xsd:import namespace="52402b89-d0ef-4264-9ea7-c46784f1fb3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hidden="true" ma:internalName="PublishingStartDate">
      <xsd:simpleType>
        <xsd:restriction base="dms:Unknown"/>
      </xsd:simpleType>
    </xsd:element>
    <xsd:element name="PublishingExpirationDate" ma:index="12" nillable="true" ma:displayName="Date de fin de planification" ma:description="La colonne de site Date de fin de planification est créée par la fonctionnalité de publication. Elle permet de spécifier les date et heure auxquelles cette page n'apparaîtra plus aux visiteurs du site."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2402b89-d0ef-4264-9ea7-c46784f1fb3f"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52402b89-d0ef-4264-9ea7-c46784f1fb3f">INDI-366820216-640</_dlc_DocId>
    <_dlc_DocIdUrl xmlns="52402b89-d0ef-4264-9ea7-c46784f1fb3f">
      <Url>https://indi.intranet.social.gouv.fr/oc/boiteoutils/_layouts/15/DocIdRedir.aspx?ID=INDI-366820216-640</Url>
      <Description>INDI-366820216-640</Description>
    </_dlc_DocIdUrl>
  </documentManagement>
</p:properties>
</file>

<file path=customXml/itemProps1.xml><?xml version="1.0" encoding="utf-8"?>
<ds:datastoreItem xmlns:ds="http://schemas.openxmlformats.org/officeDocument/2006/customXml" ds:itemID="{28E0D27C-C10F-42A8-9942-00034C6BC824}">
  <ds:schemaRefs>
    <ds:schemaRef ds:uri="http://schemas.microsoft.com/sharepoint/v3/contenttype/forms"/>
  </ds:schemaRefs>
</ds:datastoreItem>
</file>

<file path=customXml/itemProps2.xml><?xml version="1.0" encoding="utf-8"?>
<ds:datastoreItem xmlns:ds="http://schemas.openxmlformats.org/officeDocument/2006/customXml" ds:itemID="{B3049AB0-B3CB-432C-AA82-0E29DB43B0A4}">
  <ds:schemaRefs>
    <ds:schemaRef ds:uri="http://schemas.microsoft.com/sharepoint/events"/>
  </ds:schemaRefs>
</ds:datastoreItem>
</file>

<file path=customXml/itemProps3.xml><?xml version="1.0" encoding="utf-8"?>
<ds:datastoreItem xmlns:ds="http://schemas.openxmlformats.org/officeDocument/2006/customXml" ds:itemID="{DC56D221-C4A3-45E5-B09D-5ED5E5AC6D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2402b89-d0ef-4264-9ea7-c46784f1f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7BF1467-A7DE-470C-89E4-8BA2D1E48F03}">
  <ds:schemaRefs>
    <ds:schemaRef ds:uri="http://purl.org/dc/dcmitype/"/>
    <ds:schemaRef ds:uri="http://schemas.microsoft.com/office/2006/documentManagement/types"/>
    <ds:schemaRef ds:uri="http://purl.org/dc/elements/1.1/"/>
    <ds:schemaRef ds:uri="http://schemas.microsoft.com/office/2006/metadata/properties"/>
    <ds:schemaRef ds:uri="52402b89-d0ef-4264-9ea7-c46784f1fb3f"/>
    <ds:schemaRef ds:uri="http://schemas.microsoft.com/sharepoint/v3"/>
    <ds:schemaRef ds:uri="http://purl.org/dc/terms/"/>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Presentation ppt_MTSSF_DREETS</Template>
  <TotalTime>1588</TotalTime>
  <Words>708</Words>
  <Application>Microsoft Office PowerPoint</Application>
  <PresentationFormat>Affichage à l'écran (16:9)</PresentationFormat>
  <Paragraphs>132</Paragraphs>
  <Slides>9</Slides>
  <Notes>8</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Marianne</vt:lpstr>
      <vt:lpstr>Wingdings</vt:lpstr>
      <vt:lpstr>Presentation ppt_MTPEI_DREETS</vt:lpstr>
      <vt:lpstr>Présentation PowerPoint</vt:lpstr>
      <vt:lpstr>Contexte général</vt:lpstr>
      <vt:lpstr>Evolution du cadre juridique</vt:lpstr>
      <vt:lpstr>La notion de  chaleur intense</vt:lpstr>
      <vt:lpstr>Présentation PowerPoint</vt:lpstr>
      <vt:lpstr>  Mesures de prévention : cadre réglementaire</vt:lpstr>
      <vt:lpstr>Travailleurs vulnérables</vt:lpstr>
      <vt:lpstr> Organisation des secours</vt:lpstr>
      <vt:lpstr>   Enjeux pour les entreprises</vt:lpstr>
    </vt:vector>
  </TitlesOfParts>
  <Manager>Client</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GARNIER, Lilou (DREETS-OC)</dc:creator>
  <cp:keywords/>
  <dc:description/>
  <cp:lastModifiedBy>Romain Lenain</cp:lastModifiedBy>
  <cp:revision>65</cp:revision>
  <cp:lastPrinted>2026-07-02T10:45:34Z</cp:lastPrinted>
  <dcterms:created xsi:type="dcterms:W3CDTF">2025-06-05T09:59:37Z</dcterms:created>
  <dcterms:modified xsi:type="dcterms:W3CDTF">2026-07-07T08:30:37Z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0x010100C9C55B0DC5622341B319DAF591452022</vt:lpwstr>
  </property>
  <property fmtid="{D5CDD505-2E9C-101B-9397-08002B2CF9AE}" pid="3" name="_dlc_DocIdItemGuid">
    <vt:lpwstr>3fb01b11-cdc9-419c-a20e-5c40028bd1b4</vt:lpwstr>
  </property>
  <property fmtid="{D5CDD505-2E9C-101B-9397-08002B2CF9AE}" pid="4" name="MSIP_Label_3094c1fb-3db8-4cce-b079-9b022302847f_Enabled">
    <vt:lpwstr>true</vt:lpwstr>
  </property>
  <property fmtid="{D5CDD505-2E9C-101B-9397-08002B2CF9AE}" pid="5" name="MSIP_Label_3094c1fb-3db8-4cce-b079-9b022302847f_SetDate">
    <vt:lpwstr>2026-06-17T05:46:42Z</vt:lpwstr>
  </property>
  <property fmtid="{D5CDD505-2E9C-101B-9397-08002B2CF9AE}" pid="6" name="MSIP_Label_3094c1fb-3db8-4cce-b079-9b022302847f_Method">
    <vt:lpwstr>Standard</vt:lpwstr>
  </property>
  <property fmtid="{D5CDD505-2E9C-101B-9397-08002B2CF9AE}" pid="7" name="MSIP_Label_3094c1fb-3db8-4cce-b079-9b022302847f_Name">
    <vt:lpwstr>[Prod v5] C1 - Standard</vt:lpwstr>
  </property>
  <property fmtid="{D5CDD505-2E9C-101B-9397-08002B2CF9AE}" pid="8" name="MSIP_Label_3094c1fb-3db8-4cce-b079-9b022302847f_SiteId">
    <vt:lpwstr>035e5292-5a25-4509-bb08-a555f7d31a8b</vt:lpwstr>
  </property>
  <property fmtid="{D5CDD505-2E9C-101B-9397-08002B2CF9AE}" pid="9" name="MSIP_Label_3094c1fb-3db8-4cce-b079-9b022302847f_ActionId">
    <vt:lpwstr>bdbdf5cc-4341-4a62-9fbb-202e659c9ac4</vt:lpwstr>
  </property>
  <property fmtid="{D5CDD505-2E9C-101B-9397-08002B2CF9AE}" pid="10" name="MSIP_Label_3094c1fb-3db8-4cce-b079-9b022302847f_ContentBits">
    <vt:lpwstr>0</vt:lpwstr>
  </property>
  <property fmtid="{D5CDD505-2E9C-101B-9397-08002B2CF9AE}" pid="11" name="MSIP_Label_3094c1fb-3db8-4cce-b079-9b022302847f_Tag">
    <vt:lpwstr>10, 3, 0, 1</vt:lpwstr>
  </property>
</Properties>
</file>